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heme/theme2.xml" ContentType="application/vnd.openxmlformats-officedocument.theme+xml"/>
  <Override PartName="/ppt/theme/theme3.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showSpecialPlsOnTitleSld="0" embedTrueTypeFonts="1" saveSubsetFonts="0">
  <p:sldMasterIdLst>
    <p:sldMasterId id="2147483648" r:id="rId5"/>
  </p:sldMasterIdLst>
  <p:notesMasterIdLst>
    <p:notesMasterId r:id="rId6"/>
  </p:notesMasterIdLst>
  <p:handoutMasterIdLst>
    <p:handoutMasterId r:id="rId7"/>
  </p:handoutMasterIdLst>
  <p:sldIdLst>
    <p:sldId id="256" r:id="rId8"/>
    <p:sldId id="274" r:id="rId9"/>
    <p:sldId id="258" r:id="rId10"/>
    <p:sldId id="279" r:id="rId11"/>
    <p:sldId id="260" r:id="rId12"/>
    <p:sldId id="280" r:id="rId13"/>
    <p:sldId id="276" r:id="rId14"/>
    <p:sldId id="277" r:id="rId15"/>
    <p:sldId id="275" r:id="rId16"/>
    <p:sldId id="278" r:id="rId17"/>
    <p:sldId id="282" r:id="rId18"/>
    <p:sldId id="281" r:id="rId19"/>
    <p:sldId id="284" r:id="rId20"/>
    <p:sldId id="283" r:id="rId21"/>
    <p:sldId id="285" r:id="rId22"/>
    <p:sldId id="273" r:id="rId23"/>
    <p:sldId id="262" r:id="rId24"/>
  </p:sldIdLst>
  <p:sldSz cx="9144000" cy="6858000"/>
  <p:notesSz cx="6858000" cy="9144000"/>
  <p:embeddedFontLst>
    <p:embeddedFont>
      <p:font typeface="Bahnschrift" pitchFamily="66" charset="0"/>
      <p:regular r:id="rId25"/>
    </p:embeddedFont>
  </p:embeddedFontLst>
  <p:defaultTextStyle>
    <a:lvl1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1pPr>
    <a:lvl2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2pPr>
    <a:lvl3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4pPr>
    <a:lvl5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5pPr>
    <a:lvl6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6pPr>
    <a:lvl7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7pPr>
    <a:lvl8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8pPr>
    <a:lvl9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717110190" val="1213" rev64="64" revOS="2"/>
      <pr:smFileRevision xmlns:pr="smNativeData" xmlns="smNativeData" dt="1717110190" val="101"/>
      <pr:guideOptions xmlns:pr="smNativeData" xmlns="smNativeData" dt="1717110190" snapToGrid="1" snapToBorder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lastView="notesView">
  <p:slideViewPr>
    <p:cSldViewPr snapToObjects="1">
      <p:cViewPr>
        <p:scale>
          <a:sx n="107" d="100"/>
          <a:sy n="107" d="100"/>
        </p:scale>
        <p:origin x="29" y="-824"/>
      </p:cViewPr>
    </p:cSldViewPr>
  </p:slideViewPr>
  <p:outlineViewPr>
    <p:cViewPr>
      <p:scale>
        <a:sx n="303" d="100"/>
        <a:sy n="303" d="100"/>
      </p:scale>
      <p:origin x="0" y="0"/>
    </p:cViewPr>
  </p:outlineViewPr>
  <p:sorterViewPr>
    <p:cViewPr>
      <p:scale>
        <a:sx n="32" d="100"/>
        <a:sy n="32" d="100"/>
      </p:scale>
      <p:origin x="0" y="0"/>
    </p:cViewPr>
  </p:sorterViewPr>
  <p:notesViewPr>
    <p:cSldViewPr snapToObjects="1">
      <p:cViewPr>
        <p:scale>
          <a:sx n="107" d="100"/>
          <a:sy n="107" d="100"/>
        </p:scale>
        <p:origin x="29" y="-824"/>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font" Target="fonts/font1.fntdata"/></Relationships>
</file>

<file path=ppt/handoutMasters/_rels/handoutMaster1.xml.rels><?xml version="1.0" encoding="UTF-8" standalone="yes" ?>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bg>
      <p:bgPr>
        <a:solidFill>
          <a:schemeClr val="bg1"/>
        </a:solidFill>
        <a:effectLst/>
      </p:bgPr>
    </p:bg>
    <p:spTree>
      <p:nvGrpSpPr>
        <p:cNvPr id="1" name=""/>
        <p:cNvGrpSpPr/>
        <p:nvPr/>
      </p:nvGrpSpPr>
      <p:grpSpPr>
        <a:xfrm>
          <a:off x="0" y="0"/>
          <a:ext cx="0" cy="0"/>
          <a:chOff x="0" y="0"/>
          <a:chExt cx="0" cy="0"/>
        </a:xfrm>
      </p:grpSpPr>
      <p:sp>
        <p:nvSpPr>
          <p:cNvPr id="2" name="KopfzeilenBereich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CQY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AAAAABIEgAA0AIAAAAAAAAmAAAACAAAAP//////////MAAAABQAAAAAAAAAAAD//wAAAQAAAP//AAABAA=="/>
              </a:ext>
            </a:extLst>
          </p:cNvSpPr>
          <p:nvPr>
            <p:ph type="hdr" sz="quarter"/>
          </p:nvPr>
        </p:nvSpPr>
        <p:spPr>
          <a:xfrm>
            <a:off x="0" y="0"/>
            <a:ext cx="2971800" cy="457200"/>
          </a:xfrm>
          <a:prstGeom prst="rect">
            <a:avLst/>
          </a:prstGeom>
          <a:noFill/>
          <a:ln>
            <a:noFill/>
          </a:ln>
          <a:effectLst/>
        </p:spPr>
        <p:txBody>
          <a:bodyPr vert="horz" wrap="square" numCol="1" spcCol="215900" anchor="t">
            <a:prstTxWarp prst="textNoShape">
              <a:avLst/>
            </a:prstTxWarp>
          </a:bodyPr>
          <a:lstStyle>
            <a:lvl1pPr algn="l">
              <a:defRPr sz="1200" cap="none"/>
            </a:lvl1pPr>
          </a:lstStyle>
          <a:p>
            <a:pPr/>
            <a:r>
              <a:t/>
            </a:r>
          </a:p>
        </p:txBody>
      </p:sp>
      <p:sp>
        <p:nvSpPr>
          <p:cNvPr id="3" name="ZeitstempelBereich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K0e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6BcAAAAAAAAwKgAA0AIAAAAAAAAmAAAACAAAAP//////////MAAAABQAAAAAAAAAAAD//wAAAQAAAP//AAABAA=="/>
              </a:ext>
            </a:extLst>
          </p:cNvSpPr>
          <p:nvPr>
            <p:ph type="dt" sz="quarter" idx="1"/>
          </p:nvPr>
        </p:nvSpPr>
        <p:spPr>
          <a:xfrm>
            <a:off x="3886200" y="0"/>
            <a:ext cx="2971800" cy="457200"/>
          </a:xfrm>
          <a:prstGeom prst="rect">
            <a:avLst/>
          </a:prstGeom>
          <a:noFill/>
          <a:ln>
            <a:noFill/>
          </a:ln>
          <a:effectLst/>
        </p:spPr>
        <p:txBody>
          <a:bodyPr vert="horz" wrap="square" numCol="1" spcCol="215900" anchor="t">
            <a:prstTxWarp prst="textNoShape">
              <a:avLst/>
            </a:prstTxWarp>
          </a:bodyPr>
          <a:lstStyle>
            <a:lvl1pPr algn="r">
              <a:defRPr sz="1200" cap="none"/>
            </a:lvl1pPr>
          </a:lstStyle>
          <a:p>
            <a:pPr/>
            <a:fld id="{C095632D-FDB8-15A6-F6F8-0BF31EB6005E}" type="datetime1">
              <a:t/>
            </a:fld>
          </a:p>
        </p:txBody>
      </p:sp>
      <p:sp>
        <p:nvSpPr>
          <p:cNvPr id="4"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wg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CAcAADgEAAAoIwAAUBkAAAAAAAAmAAAACAAAAP//////////MAAAABQAAAAAAAAAAAD//wAAAQAAAP//AAABAA=="/>
              </a:ext>
            </a:extLst>
          </p:cNvSpPr>
          <p:nvPr>
            <p:ph type="sldImg" idx="2"/>
          </p:nvPr>
        </p:nvSpPr>
        <p:spPr>
          <a:xfrm>
            <a:off x="1143000" y="685800"/>
            <a:ext cx="4572000" cy="3429000"/>
          </a:xfrm>
          <a:prstGeom prst="rect">
            <a:avLst/>
          </a:prstGeom>
          <a:solidFill>
            <a:schemeClr val="accent1"/>
          </a:solidFill>
          <a:ln w="12700" cap="flat" cmpd="sng" algn="ctr">
            <a:solidFill>
              <a:schemeClr val="tx1"/>
            </a:solidFill>
            <a:prstDash val="solid"/>
            <a:headEnd type="none"/>
            <a:tailEnd type="none"/>
          </a:ln>
          <a:effectLst/>
        </p:spPr>
      </p:sp>
      <p:sp>
        <p:nvSpPr>
          <p:cNvPr id="5"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4w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QAALgaAAD4JQAACDQAAAAAAAAmAAAACAAAAP//////////MAAAABQAAAAAAAAAAAD//wAAAQAAAP//AAABAA=="/>
              </a:ext>
            </a:extLst>
          </p:cNvSpPr>
          <p:nvPr>
            <p:ph type="body" idx="3"/>
          </p:nvPr>
        </p:nvSpPr>
        <p:spPr>
          <a:xfrm>
            <a:off x="685800" y="4343400"/>
            <a:ext cx="5486400" cy="4114800"/>
          </a:xfrm>
          <a:prstGeom prst="rect">
            <a:avLst/>
          </a:prstGeom>
          <a:noFill/>
          <a:ln>
            <a:noFill/>
          </a:ln>
          <a:effectLst/>
        </p:spPr>
        <p:txBody>
          <a:bodyPr vert="horz" wrap="square" numCol="1" spcCol="215900" anchor="t">
            <a:prstTxWarp prst="textNoShape">
              <a:avLst/>
            </a:prstTxWarp>
          </a:bodyPr>
          <a:lstStyle/>
          <a:p>
            <a:pPr/>
            <a:r>
              <a:t>Master-Textstil durch Klicken bearbeiten</a:t>
            </a:r>
          </a:p>
          <a:p>
            <a:pPr lvl="1"/>
            <a:r>
              <a:t>Zweite Ebene</a:t>
            </a:r>
          </a:p>
          <a:p>
            <a:pPr lvl="2"/>
            <a:r>
              <a:t>Dritte Ebene</a:t>
            </a:r>
          </a:p>
          <a:p>
            <a:pPr lvl="3"/>
            <a:r>
              <a:t>Vierte Ebene</a:t>
            </a:r>
          </a:p>
          <a:p>
            <a:pPr lvl="4"/>
            <a:r>
              <a:t>Fünfte Ebene</a:t>
            </a:r>
          </a:p>
        </p:txBody>
      </p:sp>
      <p:sp>
        <p:nvSpPr>
          <p:cNvPr id="6" name="FußzeilenBereich1"/>
          <p:cNvSpPr>
            <a:spLocks noGrp="1" noChangeArrowheads="1"/>
            <a:extLst>
              <a:ext uri="smNativeData">
                <pr:smNativeData xmlns:pr="smNativeData" xmlns="smNativeData" val="SMDATA_16_rgVZZ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HA1AABIEgAAQDgAAAAAAAAmAAAACAAAAP//////////MAAAABQAAAAAAAAAAAD//wAAAQAAAP//AAABAA=="/>
              </a:ext>
            </a:extLst>
          </p:cNvSpPr>
          <p:nvPr>
            <p:ph type="ftr" sz="quarter" idx="4"/>
          </p:nvPr>
        </p:nvSpPr>
        <p:spPr>
          <a:xfrm>
            <a:off x="0" y="8686800"/>
            <a:ext cx="2971800" cy="457200"/>
          </a:xfrm>
          <a:prstGeom prst="rect">
            <a:avLst/>
          </a:prstGeom>
          <a:noFill/>
          <a:ln>
            <a:noFill/>
          </a:ln>
          <a:effectLst/>
        </p:spPr>
        <p:txBody>
          <a:bodyPr vert="horz" wrap="square" numCol="1" spcCol="215900" anchor="b">
            <a:prstTxWarp prst="textNoShape">
              <a:avLst/>
            </a:prstTxWarp>
          </a:bodyPr>
          <a:lstStyle>
            <a:lvl1pPr algn="l">
              <a:defRPr sz="1200" cap="none"/>
            </a:lvl1pPr>
          </a:lstStyle>
          <a:p>
            <a:pPr/>
            <a:r>
              <a:t/>
            </a:r>
          </a:p>
        </p:txBody>
      </p:sp>
      <p:sp>
        <p:nvSpPr>
          <p:cNvPr id="7" name="FoliennummerBereich1"/>
          <p:cNvSpPr>
            <a:spLocks noGrp="1" noChangeArrowheads="1"/>
            <a:extLst>
              <a:ext uri="smNativeData">
                <pr:smNativeData xmlns:pr="smNativeData" xmlns="smNativeData" val="SMDATA_16_rgVZZ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9iZ/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6BcAAHA1AAAwKgAAQDgAAAAAAAAmAAAACAAAAP//////////MAAAABQAAAAAAAAAAAD//wAAAQAAAP//AAABAA=="/>
              </a:ext>
            </a:extLst>
          </p:cNvSpPr>
          <p:nvPr>
            <p:ph type="sldNum" sz="quarter" idx="5"/>
          </p:nvPr>
        </p:nvSpPr>
        <p:spPr>
          <a:xfrm>
            <a:off x="3886200" y="8686800"/>
            <a:ext cx="2971800" cy="457200"/>
          </a:xfrm>
          <a:prstGeom prst="rect">
            <a:avLst/>
          </a:prstGeom>
          <a:noFill/>
          <a:ln>
            <a:noFill/>
          </a:ln>
          <a:effectLst/>
        </p:spPr>
        <p:txBody>
          <a:bodyPr vert="horz" wrap="square" numCol="1" spcCol="215900" anchor="b">
            <a:prstTxWarp prst="textNoShape">
              <a:avLst/>
            </a:prstTxWarp>
          </a:bodyPr>
          <a:lstStyle>
            <a:lvl1pPr algn="r">
              <a:defRPr sz="1200" cap="none"/>
            </a:lvl1pPr>
          </a:lstStyle>
          <a:p>
            <a:pPr/>
            <a:fld id="{C095632D-46CF-0DD7-81E0-B0826FAE77E5}" type="slidenum">
              <a:t/>
            </a:fld>
          </a:p>
        </p:txBody>
      </p:sp>
    </p:spTree>
  </p:cSld>
  <p:clrMap bg1="lt1" tx1="dk1" bg2="lt2" tx2="dk2" accent1="accent1" accent2="accent2" accent3="accent3" accent4="accent4" accent5="accent5" accent6="accent6" hlink="hlink" folHlink="folHlink"/>
  <p:hf sldNum="0" hdr="0" ftr="0" dt="0"/>
  <p:notesStyle>
    <a:lvl1pPr marL="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1pPr>
    <a:lvl2pPr marL="4572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2pPr>
    <a:lvl3pPr marL="9144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3pPr>
    <a:lvl4pPr marL="13716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4pPr>
    <a:lvl5pPr marL="18288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5pPr>
    <a:lvl6pPr marL="22860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6pPr>
    <a:lvl7pPr marL="27432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7pPr>
    <a:lvl8pPr marL="32004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8pPr>
    <a:lvl9pPr marL="3657600" marR="0" indent="0" algn="l" defTabSz="914400">
      <a:lnSpc>
        <a:spcPct val="100000"/>
      </a:lnSpc>
      <a:spcBef>
        <a:spcPts val="0"/>
      </a:spcBef>
      <a:spcAft>
        <a:spcPts val="0"/>
      </a:spcAft>
      <a:buNone/>
      <a:tabLst/>
      <a:defRPr sz="1200" b="0" i="0" u="none" strike="noStrike" kern="1" cap="none" spc="0" baseline="0">
        <a:solidFill>
          <a:schemeClr val="tx1"/>
        </a:solidFill>
        <a:effectLst/>
        <a:latin typeface="Basic Sans" pitchFamily="1" charset="0"/>
        <a:ea typeface="Basic Roman" pitchFamily="1" charset="0"/>
        <a:cs typeface="Basic Roman" pitchFamily="1" charset="0"/>
      </a:defRPr>
    </a:lvl9pPr>
  </p:notesStyle>
</p:notesMaster>
</file>

<file path=ppt/notesSlides/_rels/notesSlide1.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6.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7.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Thank you very much, WALA, for having me once again.</a:t>
            </a:r>
          </a:p>
          <a:p>
            <a:pPr/>
          </a:p>
          <a:p>
            <a:pPr/>
            <a:r>
              <a:t>The second year in a row I am going to talk about an Urban Air Mobility topic. Last year after my presentation I felt almost bad. For those of you who were there and remember, I talked about the regulation of UAM in Germany. For me it was a reality test. Before I spoke though, some distinguished colleagues - among which Diego, Vassilis Agouridas from UIC2/Airbus and Christopher Petras from ICAO - had spoken about the fascinating prospects of flying taxis, no more traffic jams and other alleged advantages associated with this new technology. Then came I and stepped on the brakes by doing that reality test.  And I saw quite a few disappointed faces in the audience. I felt as if I had ruined the party by showing that at least according to German law the dream of flying cars would not turn into reality overnight. </a:t>
            </a:r>
          </a:p>
          <a:p>
            <a:pPr/>
            <a:r>
              <a:t>Yesterday, Sam Folley's presentation about the situation in the UK repeated much of the skepticism I had to share with the audience last year. So I am glad that I am almost the last one to speak this year and can bring good news. Something has happened. </a:t>
            </a:r>
          </a:p>
        </p:txBody>
      </p:sp>
    </p:spTree>
  </p:cSld>
  <p:clrMapOvr>
    <a:masterClrMapping/>
  </p:clrMapOvr>
</p:notes>
</file>

<file path=ppt/notesSlides/notesSlide10.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11.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12.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13.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UIC2 = Urban Air Mobility Initiative Cities Community</a:t>
            </a:r>
          </a:p>
          <a:p>
            <a:pPr/>
          </a:p>
          <a:p>
            <a:pPr/>
            <a:r>
              <a:t>I kept in touch with Vassilis. When we met he told me that they were thinking in decades rather than years when it comes to a feasible legal framework but also, in particular, when it comes to the acceptance of this new technology by the general public. </a:t>
            </a:r>
          </a:p>
        </p:txBody>
      </p:sp>
    </p:spTree>
  </p:cSld>
  <p:clrMapOvr>
    <a:masterClrMapping/>
  </p:clrMapOvr>
</p:notes>
</file>

<file path=ppt/notesSlides/notesSlide14.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15.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KcP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We have this confusing cloud of buzzwords and technical terms and it all is so confusing because we only ever see bits and pieces, fragments really, because the big picture is really big, still very complicated to understand, at least from a technological point of view, and really, really complex. </a:t>
            </a:r>
          </a:p>
          <a:p>
            <a:pPr/>
            <a:r>
              <a:t>Lucky us, we have had EASA deal with it now and approach the task diligently and comprehensively. </a:t>
            </a:r>
          </a:p>
        </p:txBody>
      </p:sp>
    </p:spTree>
  </p:cSld>
  <p:clrMapOvr>
    <a:masterClrMapping/>
  </p:clrMapOvr>
</p:notes>
</file>

<file path=ppt/notesSlides/notesSlide16.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KcP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The following has happened. </a:t>
            </a:r>
          </a:p>
        </p:txBody>
      </p:sp>
    </p:spTree>
  </p:cSld>
  <p:clrMapOvr>
    <a:masterClrMapping/>
  </p:clrMapOvr>
</p:notes>
</file>

<file path=ppt/notesSlides/notesSlide17.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KQP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CBg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2.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5vR3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xuczo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What that is  - that is what we are going to look at now.</a:t>
            </a:r>
          </a:p>
        </p:txBody>
      </p:sp>
    </p:spTree>
  </p:cSld>
  <p:clrMapOvr>
    <a:masterClrMapping/>
  </p:clrMapOvr>
</p:notes>
</file>

<file path=ppt/notesSlides/notesSlide3.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C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In my analysis last year I showed that there are in fact rules applicable to many of the aspects required for UAM traffic. Rules applicable to aircraft, their  certification,…</a:t>
            </a:r>
          </a:p>
          <a:p>
            <a:pPr/>
            <a:r>
              <a:t>Today I am happy to report there has been some significant development.</a:t>
            </a:r>
          </a:p>
        </p:txBody>
      </p:sp>
    </p:spTree>
  </p:cSld>
  <p:clrMapOvr>
    <a:masterClrMapping/>
  </p:clrMapOvr>
</p:notes>
</file>

<file path=ppt/notesSlides/notesSlide4.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This is what a graphical illustration of my problem cloud could look like in a few years.</a:t>
            </a:r>
          </a:p>
        </p:txBody>
      </p:sp>
    </p:spTree>
  </p:cSld>
  <p:clrMapOvr>
    <a:masterClrMapping/>
  </p:clrMapOvr>
</p:notes>
</file>

<file path=ppt/notesSlides/notesSlide5.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How has the EU tackled the topic? </a:t>
            </a:r>
          </a:p>
          <a:p>
            <a:pPr/>
          </a:p>
          <a:p>
            <a:pPr/>
            <a:r>
              <a:t>EU COM assigned EASA with the task of running an analysis of the status quo, the problems inherent, and of providing suggestions of how to overcome those challenges. That took EASA about two years until they presented their Opinion. And only about 9 months after its publication, EU COM has adopted the entire package of measures proposed by EASA. </a:t>
            </a:r>
          </a:p>
          <a:p>
            <a:pPr/>
          </a:p>
          <a:p>
            <a:pPr/>
            <a:r>
              <a:t>So, first they suggested to introduce some new terminology.</a:t>
            </a:r>
          </a:p>
        </p:txBody>
      </p:sp>
    </p:spTree>
  </p:cSld>
  <p:clrMapOvr>
    <a:masterClrMapping/>
  </p:clrMapOvr>
</p:notes>
</file>

<file path=ppt/notesSlides/notesSlide6.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7.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notesSlides/notesSlide8.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r>
              <a:t>One particularly important suggestion is the introduction of a new category of aircraft. As you may recall from what I presented last year - or what Sam Folley mentioned only yesterday - many problems that are conducive to the lack of quicker progress is the application of existing rules to this new technology that are applicable pursuant to the letter of the law but that don't do it justice because it fails to acknowledge the essence of this new technology. </a:t>
            </a:r>
          </a:p>
        </p:txBody>
      </p:sp>
    </p:spTree>
  </p:cSld>
  <p:clrMapOvr>
    <a:masterClrMapping/>
  </p:clrMapOvr>
</p:notes>
</file>

<file path=ppt/notesSlides/notesSlide9.xml><?xml version="1.0" encoding="utf-8"?>
<p:notes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Foliengrafik1"/>
          <p:cNvSpPr>
            <a:spLocks noGrp="1" noChangeArrowheads="1"/>
            <a:extLst>
              <a:ext uri="smNativeData">
                <pr:smNativeData xmlns:pr="smNativeData" xmlns="smNativeData" val="SMDATA_16_rgVZZ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AcAADgEAAAoIwAAUBkAAAAAAAAmAAAACAAAAP////8AAAAAMAAAABQAAAAAAAAAAAD//wAAAQAAAP//AAABAA=="/>
              </a:ext>
            </a:extLst>
          </p:cNvSpPr>
          <p:nvPr>
            <p:ph type="sldImg" idx="2"/>
          </p:nvPr>
        </p:nvSpPr>
        <p:spPr>
          <a:xfrm>
            <a:off x="1143000" y="685800"/>
            <a:ext cx="4572000" cy="3429000"/>
          </a:xfrm>
          <a:prstGeom prst="rect">
            <a:avLst/>
          </a:prstGeom>
        </p:spPr>
      </p:sp>
      <p:sp>
        <p:nvSpPr>
          <p:cNvPr id="3" name="Folientext1"/>
          <p:cNvSpPr>
            <a:spLocks noGrp="1" noChangeArrowheads="1"/>
            <a:extLst>
              <a:ext uri="smNativeData">
                <pr:smNativeData xmlns:pr="smNativeData" xmlns="smNativeData" val="SMDATA_16_rgVZZ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AQAALgaAAD4JQAACDQAAAAAAAAmAAAACAAAAP////8AAAAAMAAAABQAAAAAAAAAAAD//wAAAQAAAP//AAABAA=="/>
              </a:ext>
            </a:extLst>
          </p:cNvSpPr>
          <p:nvPr>
            <p:ph type="body" idx="3"/>
          </p:nvPr>
        </p:nvSpPr>
        <p:spPr>
          <a:xfrm>
            <a:off x="685800" y="4343400"/>
            <a:ext cx="5486400" cy="4114800"/>
          </a:xfrm>
          <a:prstGeom prst="rect">
            <a:avLst/>
          </a:prstGeom>
        </p:spPr>
        <p:txBody>
          <a:bodyPr vert="horz" wrap="square" numCol="1" spcCol="215900" anchor="t">
            <a:prstTxWarp prst="textNoShape">
              <a:avLst/>
            </a:prstTxWarp>
          </a:bodyPr>
          <a:lstStyle/>
          <a:p>
            <a:pPr/>
          </a:p>
        </p:txBody>
      </p:sp>
    </p:spTree>
  </p:cSld>
  <p:clrMapOvr>
    <a:masterClrMapping/>
  </p:clrMapOvr>
</p:note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reserve="1">
  <p:cSld name="Titelfolie">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QAAD4NAAAWNAAAoRUAABAAAAAmAAAACAAAAAEQAAD//8EBMAAAABQAAAAAAAAAAAD//wAAAQAAAP//AAABAA=="/>
              </a:ext>
            </a:extLst>
          </p:cNvSpPr>
          <p:nvPr>
            <p:ph type="ctrTitle"/>
          </p:nvPr>
        </p:nvSpPr>
        <p:spPr>
          <a:xfrm>
            <a:off x="717550" y="2152650"/>
            <a:ext cx="7749540" cy="1363345"/>
          </a:xfrm>
          <a:noFill/>
          <a:ln>
            <a:noFill/>
          </a:ln>
          <a:effectLst/>
        </p:spPr>
        <p:txBody>
          <a:bodyPr vert="horz" wrap="square" lIns="91440" tIns="45720" rIns="91440" bIns="45720" numCol="1" spcCol="215900" anchor="ctr">
            <a:prstTxWarp prst="textNoShape">
              <a:avLst/>
            </a:prstTxWarp>
          </a:bodyPr>
          <a:lstStyle/>
          <a:p>
            <a:pPr/>
          </a:p>
        </p:txBody>
      </p:sp>
      <p:sp>
        <p:nvSpPr>
          <p:cNvPr id="3" name="Folienuntertitel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wgAANYXAACsLwAA3yIAABAAAAAmAAAACAAAAAGQAAD//8EBMAAAABQAAAAAAAAAAAD//wAAAQAAAP//AAABAA=="/>
              </a:ext>
            </a:extLst>
          </p:cNvSpPr>
          <p:nvPr>
            <p:ph type="subTitle" idx="1"/>
          </p:nvPr>
        </p:nvSpPr>
        <p:spPr>
          <a:xfrm>
            <a:off x="1363345" y="3874770"/>
            <a:ext cx="6386195" cy="1793875"/>
          </a:xfrm>
          <a:noFill/>
          <a:ln>
            <a:noFill/>
          </a:ln>
          <a:effectLst/>
        </p:spPr>
        <p:txBody>
          <a:bodyPr vert="horz" wrap="square" lIns="91440" tIns="45720" rIns="91440" bIns="45720" numCol="1" spcCol="215900" anchor="t">
            <a:prstTxWarp prst="textNoShape">
              <a:avLst/>
            </a:prstTxWarp>
          </a:bodyPr>
          <a:lstStyle>
            <a:lvl1pPr marL="0" marR="0" indent="0" algn="ctr" defTabSz="449580">
              <a:lnSpc>
                <a:spcPct val="100000"/>
              </a:lnSpc>
              <a:spcBef>
                <a:spcPts val="0"/>
              </a:spcBef>
              <a:spcAft>
                <a:spcPts val="0"/>
              </a:spcAft>
              <a:buNone/>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381000" marR="0" indent="0" algn="ctr" defTabSz="449580">
              <a:lnSpc>
                <a:spcPct val="100000"/>
              </a:lnSpc>
              <a:spcBef>
                <a:spcPts val="0"/>
              </a:spcBef>
              <a:spcAft>
                <a:spcPts val="0"/>
              </a:spcAft>
              <a:buNone/>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762000" marR="0" indent="0" algn="ctr" defTabSz="449580">
              <a:lnSpc>
                <a:spcPct val="100000"/>
              </a:lnSpc>
              <a:spcBef>
                <a:spcPts val="0"/>
              </a:spcBef>
              <a:spcAft>
                <a:spcPts val="0"/>
              </a:spcAft>
              <a:buNone/>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143000" marR="0" indent="0" algn="ctr" defTabSz="449580">
              <a:lnSpc>
                <a:spcPct val="100000"/>
              </a:lnSpc>
              <a:spcBef>
                <a:spcPts val="0"/>
              </a:spcBef>
              <a:spcAft>
                <a:spcPts val="0"/>
              </a:spcAft>
              <a:buNone/>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524000" marR="0" indent="0" algn="ctr" defTabSz="449580">
              <a:lnSpc>
                <a:spcPct val="100000"/>
              </a:lnSpc>
              <a:spcBef>
                <a:spcPts val="0"/>
              </a:spcBef>
              <a:spcAft>
                <a:spcPts val="0"/>
              </a:spcAft>
              <a:buNone/>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4"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B2AA-9A76-E477-4423CE391211}" type="slidenum">
              <a:t>1</a:t>
            </a:fld>
          </a:p>
        </p:txBody>
      </p:sp>
      <p:sp>
        <p:nvSpPr>
          <p:cNvPr id="5"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6"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ObjAndObj" preserve="1">
  <p:cSld name="Titel und zwei Spalten, linke Spalte getei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DtGgAAgxYAABAAAAAmAAAACAAAAAGQAAD//8EBMAAAABQAAAAAAAAAAAD//wAAAQAAAP//AAABAA=="/>
              </a:ext>
            </a:extLst>
          </p:cNvSpPr>
          <p:nvPr>
            <p:ph type="obj" sz="quarter" idx="1"/>
          </p:nvPr>
        </p:nvSpPr>
        <p:spPr>
          <a:xfrm>
            <a:off x="430530" y="157861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4" name="Objekt3"/>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gYAADtGgAAhSUAABAAAAAmAAAACAAAAAGQAAD//8EBMAAAABQAAAAAAAAAAAD//wAAAQAAAP//AAABAA=="/>
              </a:ext>
            </a:extLst>
          </p:cNvSpPr>
          <p:nvPr>
            <p:ph type="obj" sz="quarter" idx="2"/>
          </p:nvPr>
        </p:nvSpPr>
        <p:spPr>
          <a:xfrm>
            <a:off x="430530" y="401828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5"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YJAABpNQAAhSUAABAAAAAmAAAACAAAAAGQAAD//8EBMAAAABQAAAAAAAAAAAD//wAAAQAAAP//AAABAA=="/>
              </a:ext>
            </a:extLst>
          </p:cNvSpPr>
          <p:nvPr>
            <p:ph type="obj" sz="half" idx="3"/>
          </p:nvPr>
        </p:nvSpPr>
        <p:spPr>
          <a:xfrm>
            <a:off x="4735830" y="1578610"/>
            <a:ext cx="3946525" cy="452056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6DB8-C6D0-F62B-9B85686500CE}" type="slidenum">
              <a:t/>
            </a:fld>
          </a:p>
        </p:txBody>
      </p:sp>
      <p:sp>
        <p:nvSpPr>
          <p:cNvPr id="7"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8"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reserve="1">
  <p:cSld name="Titel und zwei Zeilen, untere Zeile getei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BpNQAAgxYAABAAAAAmAAAACAAAAAGQAAD//8EBMAAAABQAAAAAAAAAAAD//wAAAQAAAP//AAABAA=="/>
              </a:ext>
            </a:extLst>
          </p:cNvSpPr>
          <p:nvPr>
            <p:ph type="obj" sz="half" idx="1"/>
          </p:nvPr>
        </p:nvSpPr>
        <p:spPr>
          <a:xfrm>
            <a:off x="430530" y="1578610"/>
            <a:ext cx="82518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4" name="Objekt3"/>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gYAADtGgAAhSUAABAAAAAmAAAACAAAAAGQAAD//8EBMAAAABQAAAAAAAAAAAD//wAAAQAAAP//AAABAA=="/>
              </a:ext>
            </a:extLst>
          </p:cNvSpPr>
          <p:nvPr>
            <p:ph type="obj" sz="quarter" idx="2"/>
          </p:nvPr>
        </p:nvSpPr>
        <p:spPr>
          <a:xfrm>
            <a:off x="430530" y="401828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5"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gYAABpNQAAhSUAABAAAAAmAAAACAAAAAGQAAD//8EBMAAAABQAAAAAAAAAAAD//wAAAQAAAP//AAABAA=="/>
              </a:ext>
            </a:extLst>
          </p:cNvSpPr>
          <p:nvPr>
            <p:ph type="obj" sz="quarter" idx="3"/>
          </p:nvPr>
        </p:nvSpPr>
        <p:spPr>
          <a:xfrm>
            <a:off x="4735830" y="401828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83D4-D772-9A3A-7527CA746C20}" type="slidenum">
              <a:t/>
            </a:fld>
          </a:p>
        </p:txBody>
      </p:sp>
      <p:sp>
        <p:nvSpPr>
          <p:cNvPr id="7"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8"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1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ObjOverTx" preserve="1">
  <p:cSld name="Titel und zwei Zeilen, obere Zeile getei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DtGgAAgxYAABAAAAAmAAAACAAAAAGQAAD//8EBMAAAABQAAAAAAAAAAAD//wAAAQAAAP//AAABAA=="/>
              </a:ext>
            </a:extLst>
          </p:cNvSpPr>
          <p:nvPr>
            <p:ph type="obj" sz="quarter" idx="1"/>
          </p:nvPr>
        </p:nvSpPr>
        <p:spPr>
          <a:xfrm>
            <a:off x="430530" y="157861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4" name="Objekt3"/>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YJAABpNQAAgxYAABAAAAAmAAAACAAAAAGQAAD//8EBMAAAABQAAAAAAAAAAAD//wAAAQAAAP//AAABAA=="/>
              </a:ext>
            </a:extLst>
          </p:cNvSpPr>
          <p:nvPr>
            <p:ph type="obj" sz="quarter" idx="2"/>
          </p:nvPr>
        </p:nvSpPr>
        <p:spPr>
          <a:xfrm>
            <a:off x="4735830" y="157861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5"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gYAABpNQAAhSUAABAAAAAmAAAACAAAAAGQAAD//8EBMAAAABQAAAAAAAAAAAD//wAAAQAAAP//AAABAA=="/>
              </a:ext>
            </a:extLst>
          </p:cNvSpPr>
          <p:nvPr>
            <p:ph type="obj" sz="half" idx="3"/>
          </p:nvPr>
        </p:nvSpPr>
        <p:spPr>
          <a:xfrm>
            <a:off x="430530" y="4018280"/>
            <a:ext cx="82518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9C9F-DFE4-D132-6AB15C7C273F}" type="slidenum">
              <a:t/>
            </a:fld>
          </a:p>
        </p:txBody>
      </p:sp>
      <p:sp>
        <p:nvSpPr>
          <p:cNvPr id="7"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8"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 preserve="1">
  <p:cSld name="Titel und Inha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BpNQAAhSUAABAAAAAmAAAACAAAAAGQAAD//8EBMAAAABQAAAAAAAAAAAD//wAAAQAAAP//AAABAA=="/>
              </a:ext>
            </a:extLst>
          </p:cNvSpPr>
          <p:nvPr>
            <p:ph type="obj" idx="1"/>
          </p:nvPr>
        </p:nvSpPr>
        <p:spPr>
          <a:xfrm>
            <a:off x="430530" y="1578610"/>
            <a:ext cx="8251825" cy="452056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4"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7BF2-F548-BC18-8D1DF0564AD8}" type="slidenum">
              <a:t>16</a:t>
            </a:fld>
          </a:p>
        </p:txBody>
      </p:sp>
      <p:sp>
        <p:nvSpPr>
          <p:cNvPr id="5"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6"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Obj" preserve="1">
  <p:cSld name="Titel und zwei Spalten">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DtGgAAhSUAABAAAAAmAAAACAAAAAGQAAD//8EBMAAAABQAAAAAAAAAAAD//wAAAQAAAP//AAABAA=="/>
              </a:ext>
            </a:extLst>
          </p:cNvSpPr>
          <p:nvPr>
            <p:ph type="obj" sz="half" idx="1"/>
          </p:nvPr>
        </p:nvSpPr>
        <p:spPr>
          <a:xfrm>
            <a:off x="430530" y="1578610"/>
            <a:ext cx="3946525" cy="452056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4"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YJAABpNQAAhSUAABAAAAAmAAAACAAAAAGQAAD//8EBMAAAABQAAAAAAAAAAAD//wAAAQAAAP//AAABAA=="/>
              </a:ext>
            </a:extLst>
          </p:cNvSpPr>
          <p:nvPr>
            <p:ph type="obj" sz="half" idx="2"/>
          </p:nvPr>
        </p:nvSpPr>
        <p:spPr>
          <a:xfrm>
            <a:off x="4735830" y="1578610"/>
            <a:ext cx="3946525" cy="452056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168A-627D-C48F-E028C5C132B5}" type="slidenum">
              <a:t/>
            </a:fld>
          </a:p>
        </p:txBody>
      </p:sp>
      <p:sp>
        <p:nvSpPr>
          <p:cNvPr id="6"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7"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reserve="1">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E1F9-6401-B789-1754B9C74142}" type="slidenum">
              <a:t>10</a:t>
            </a:fld>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5"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reserve="1">
  <p:cSld name="Leere Folie">
    <p:spTree>
      <p:nvGrpSpPr>
        <p:cNvPr id="1" name=""/>
        <p:cNvGrpSpPr/>
        <p:nvPr/>
      </p:nvGrpSpPr>
      <p:grpSpPr>
        <a:xfrm>
          <a:off x="0" y="0"/>
          <a:ext cx="0" cy="0"/>
          <a:chOff x="0" y="0"/>
          <a:chExt cx="0" cy="0"/>
        </a:xfrm>
      </p:grpSpPr>
      <p:sp>
        <p:nvSpPr>
          <p:cNvPr id="2"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CC81-284A-CFC5-3A1FF28B396F}" type="slidenum">
              <a:t/>
            </a:fld>
          </a:p>
        </p:txBody>
      </p:sp>
      <p:sp>
        <p:nvSpPr>
          <p:cNvPr id="3"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4"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Only" preserve="1">
  <p:cSld name="Nur Inhalt">
    <p:spTree>
      <p:nvGrpSpPr>
        <p:cNvPr id="1" name=""/>
        <p:cNvGrpSpPr/>
        <p:nvPr/>
      </p:nvGrpSpPr>
      <p:grpSpPr>
        <a:xfrm>
          <a:off x="0" y="0"/>
          <a:ext cx="0" cy="0"/>
          <a:chOff x="0" y="0"/>
          <a:chExt cx="0" cy="0"/>
        </a:xfrm>
      </p:grpSpPr>
      <p:sp>
        <p:nvSpPr>
          <p:cNvPr id="2"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hSUAABAAAAAmAAAACAAAAAGQAAD//8EBMAAAABQAAAAAAAAAAAD//wAAAQAAAP//AAABAA=="/>
              </a:ext>
            </a:extLst>
          </p:cNvSpPr>
          <p:nvPr>
            <p:ph type="obj" idx="1"/>
          </p:nvPr>
        </p:nvSpPr>
        <p:spPr>
          <a:xfrm>
            <a:off x="430530" y="287020"/>
            <a:ext cx="8251825" cy="581215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3"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84BC-9CC1-F271-7294793F0427}" type="slidenum">
              <a:t/>
            </a:fld>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5"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OverTx" preserve="1">
  <p:cSld name="Titel und zwei Zeilen">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BpNQAAgxYAABAAAAAmAAAACAAAAAGQAAD//8EBMAAAABQAAAAAAAAAAAD//wAAAQAAAP//AAABAA=="/>
              </a:ext>
            </a:extLst>
          </p:cNvSpPr>
          <p:nvPr>
            <p:ph type="obj" sz="half" idx="1"/>
          </p:nvPr>
        </p:nvSpPr>
        <p:spPr>
          <a:xfrm>
            <a:off x="430530" y="1578610"/>
            <a:ext cx="82518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4"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gYAABpNQAAhSUAABAAAAAmAAAACAAAAAGQAAD//8EBMAAAABQAAAAAAAAAAAD//wAAAQAAAP//AAABAA=="/>
              </a:ext>
            </a:extLst>
          </p:cNvSpPr>
          <p:nvPr>
            <p:ph type="obj" sz="half" idx="2"/>
          </p:nvPr>
        </p:nvSpPr>
        <p:spPr>
          <a:xfrm>
            <a:off x="430530" y="4018280"/>
            <a:ext cx="82518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B1D7-55D9-99B8-478C61F66F12}" type="slidenum">
              <a:t/>
            </a:fld>
          </a:p>
        </p:txBody>
      </p:sp>
      <p:sp>
        <p:nvSpPr>
          <p:cNvPr id="6"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7"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fourObj" preserve="1">
  <p:cSld name="Titel und vier Inhalte">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DtGgAAgxYAABAAAAAmAAAACAAAAAGQAAD//8EBMAAAABQAAAAAAAAAAAD//wAAAQAAAP//AAABAA=="/>
              </a:ext>
            </a:extLst>
          </p:cNvSpPr>
          <p:nvPr>
            <p:ph type="obj" sz="quarter" idx="1"/>
          </p:nvPr>
        </p:nvSpPr>
        <p:spPr>
          <a:xfrm>
            <a:off x="430530" y="157861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4"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YJAABpNQAAgxYAABAAAAAmAAAACAAAAAGQAAD//8EBMAAAABQAAAAAAAAAAAD//wAAAQAAAP//AAABAA=="/>
              </a:ext>
            </a:extLst>
          </p:cNvSpPr>
          <p:nvPr>
            <p:ph type="obj" sz="quarter" idx="2"/>
          </p:nvPr>
        </p:nvSpPr>
        <p:spPr>
          <a:xfrm>
            <a:off x="4735830" y="157861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5" name="Objekt4"/>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gYAADtGgAAhSUAABAAAAAmAAAACAAAAAGQAAD//8EBMAAAABQAAAAAAAAAAAD//wAAAQAAAP//AAABAA=="/>
              </a:ext>
            </a:extLst>
          </p:cNvSpPr>
          <p:nvPr>
            <p:ph type="obj" sz="quarter" idx="3"/>
          </p:nvPr>
        </p:nvSpPr>
        <p:spPr>
          <a:xfrm>
            <a:off x="430530" y="401828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6" name="Objekt3"/>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gYAABpNQAAhSUAABAAAAAmAAAACAAAAAGQAAD//8EBMAAAABQAAAAAAAAAAAD//wAAAQAAAP//AAABAA=="/>
              </a:ext>
            </a:extLst>
          </p:cNvSpPr>
          <p:nvPr>
            <p:ph type="obj" sz="quarter" idx="4"/>
          </p:nvPr>
        </p:nvSpPr>
        <p:spPr>
          <a:xfrm>
            <a:off x="4735830" y="401828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7"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03B1-F37F-FF1E-F52AC75009A0}" type="slidenum">
              <a:t>6</a:t>
            </a:fld>
          </a:p>
        </p:txBody>
      </p:sp>
      <p:sp>
        <p:nvSpPr>
          <p:cNvPr id="8"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9"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AndTwoObj" preserve="1">
  <p:cSld name="Titel und zwei Spalten, rechte Spalte getei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DtGgAAhSUAABAAAAAmAAAACAAAAAGQAAD//8EBMAAAABQAAAAAAAAAAAD//wAAAQAAAP//AAABAA=="/>
              </a:ext>
            </a:extLst>
          </p:cNvSpPr>
          <p:nvPr>
            <p:ph type="obj" sz="half" idx="1"/>
          </p:nvPr>
        </p:nvSpPr>
        <p:spPr>
          <a:xfrm>
            <a:off x="430530" y="1578610"/>
            <a:ext cx="3946525" cy="452056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l" defTabSz="914400">
              <a:lnSpc>
                <a:spcPct val="100000"/>
              </a:lnSpc>
              <a:spcBef>
                <a:spcPts val="0"/>
              </a:spcBef>
              <a:spcAft>
                <a:spcPts val="0"/>
              </a:spcAft>
              <a:buNone/>
              <a:tabLst/>
              <a:defRPr sz="1000" cap="none">
                <a:solidFill>
                  <a:srgbClr val="000000"/>
                </a:solidFill>
              </a:defRPr>
            </a:pPr>
          </a:p>
        </p:txBody>
      </p:sp>
      <p:sp>
        <p:nvSpPr>
          <p:cNvPr id="4" name="Objekt3"/>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YJAABpNQAAgxYAABAAAAAmAAAACAAAAAGQAAD//8EBMAAAABQAAAAAAAAAAAD//wAAAQAAAP//AAABAA=="/>
              </a:ext>
            </a:extLst>
          </p:cNvSpPr>
          <p:nvPr>
            <p:ph type="obj" sz="quarter" idx="2"/>
          </p:nvPr>
        </p:nvSpPr>
        <p:spPr>
          <a:xfrm>
            <a:off x="4735830" y="157861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5"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Ih0AALgYAABpNQAAhSUAABAAAAAmAAAACAAAAAGQAAD//8EBMAAAABQAAAAAAAAAAAD//wAAAQAAAP//AAABAA=="/>
              </a:ext>
            </a:extLst>
          </p:cNvSpPr>
          <p:nvPr>
            <p:ph type="obj" sz="quarter" idx="3"/>
          </p:nvPr>
        </p:nvSpPr>
        <p:spPr>
          <a:xfrm>
            <a:off x="4735830" y="4018280"/>
            <a:ext cx="3946525" cy="2080895"/>
          </a:xfr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92E6-1287-A8FF-64D23FB15E31}" type="slidenum">
              <a:t/>
            </a:fld>
          </a:p>
        </p:txBody>
      </p:sp>
      <p:sp>
        <p:nvSpPr>
          <p:cNvPr id="7"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8"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Tree>
  </p:cSld>
  <p:clrMapOvr>
    <a:masterClrMapping/>
  </p:clrMapOvr>
  <p:hf hdr="0" ftr="0" dt="0"/>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Standard-Design">
    <p:bg>
      <p:bgPr>
        <a:solidFill>
          <a:schemeClr val="bg1"/>
        </a:solidFill>
        <a:effectLst/>
      </p:bgPr>
    </p:bg>
    <p:spTree>
      <p:nvGrpSpPr>
        <p:cNvPr id="1" name=""/>
        <p:cNvGrpSpPr/>
        <p:nvPr/>
      </p:nvGrpSpPr>
      <p:grpSpPr>
        <a:xfrm>
          <a:off x="0" y="0"/>
          <a:ext cx="0" cy="0"/>
          <a:chOff x="0" y="0"/>
          <a:chExt cx="0" cy="0"/>
        </a:xfrm>
      </p:grpSpPr>
      <p:sp>
        <p:nvSpPr>
          <p:cNvPr id="2"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GcmAACoEQAAfikAABAAAAAmAAAACAAAAIMfAAD//8EBMAAAABQAAAAAAAAAAAD//wAAAQAAAP//AAABAA=="/>
              </a:ext>
            </a:extLst>
          </p:cNvSpPr>
          <p:nvPr>
            <p:ph type="dt" sz="quarter" idx="2"/>
          </p:nvPr>
        </p:nvSpPr>
        <p:spPr>
          <a:xfrm>
            <a:off x="430530" y="6242685"/>
            <a:ext cx="2439670" cy="502285"/>
          </a:xfrm>
          <a:prstGeom prst="rect">
            <a:avLst/>
          </a:prstGeom>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pPr>
          </a:p>
        </p:txBody>
      </p:sp>
      <p:sp>
        <p:nvSpPr>
          <p:cNvPr id="3"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xQAAGcmAADBIwAAfikAABAAAAAmAAAACAAAAIMfAAD//8EBMAAAABQAAAAAAAAAAAD//wAAAQAAAP//AAABAA=="/>
              </a:ext>
            </a:extLst>
          </p:cNvSpPr>
          <p:nvPr>
            <p:ph type="ftr" sz="quarter" idx="3"/>
          </p:nvPr>
        </p:nvSpPr>
        <p:spPr>
          <a:xfrm>
            <a:off x="3372485" y="6242685"/>
            <a:ext cx="2439670" cy="502285"/>
          </a:xfrm>
          <a:prstGeom prst="rect">
            <a:avLst/>
          </a:prstGeom>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4"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yYAAGcmAABpNQAAfikAABAAAAAmAAAACAAAAIMfAAD//8EBMAAAABQAAAAAAAAAAAD//wAAAQAAAP//AAABAA=="/>
              </a:ext>
            </a:extLst>
          </p:cNvSpPr>
          <p:nvPr>
            <p:ph type="sldNum" sz="quarter" idx="4"/>
          </p:nvPr>
        </p:nvSpPr>
        <p:spPr>
          <a:xfrm>
            <a:off x="6242685" y="6242685"/>
            <a:ext cx="2439670" cy="502285"/>
          </a:xfrm>
          <a:prstGeom prst="rect">
            <a:avLst/>
          </a:prstGeom>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A3D4-9189-9A7C-55DC31326C00}" type="slidenum">
              <a:t>16</a:t>
            </a:fld>
          </a:p>
        </p:txBody>
      </p:sp>
      <p:sp>
        <p:nvSpPr>
          <p:cNvPr id="5" name="TitelPlatzhalterBereich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MQBAABpNQAA1AgAABAAAAAmAAAACAAAAIOfAAD//8EBMAAAABQAAAAAAAAAAAD//wAAAQAAAP//AAABAA=="/>
              </a:ext>
            </a:extLst>
          </p:cNvSpPr>
          <p:nvPr>
            <p:ph type="title"/>
          </p:nvPr>
        </p:nvSpPr>
        <p:spPr>
          <a:xfrm>
            <a:off x="430530" y="287020"/>
            <a:ext cx="8251825" cy="1148080"/>
          </a:xfrm>
          <a:prstGeom prst="rect">
            <a:avLst/>
          </a:prstGeom>
          <a:noFill/>
          <a:ln>
            <a:noFill/>
          </a:ln>
          <a:effectLst/>
        </p:spPr>
        <p:txBody>
          <a:bodyPr vert="horz" wrap="square" lIns="91440" tIns="45720" rIns="91440" bIns="45720" numCol="1" spcCol="215900" anchor="ctr">
            <a:prstTxWarp prst="textNoShape">
              <a:avLst/>
            </a:prstTxWarp>
          </a:bodyPr>
          <a:lstStyle>
            <a:lvl1pPr marL="0" marR="0" indent="0" algn="ctr" defTabSz="449580">
              <a:lnSpc>
                <a:spcPct val="100000"/>
              </a:lnSpc>
              <a:spcBef>
                <a:spcPts val="0"/>
              </a:spcBef>
              <a:spcAft>
                <a:spcPts val="0"/>
              </a:spcAft>
              <a:buNone/>
              <a:tabLst/>
              <a:defRPr sz="4400" b="0" i="0" u="none" strike="noStrike" kern="1" cap="none" spc="0" baseline="0">
                <a:solidFill>
                  <a:schemeClr val="tx2"/>
                </a:solidFill>
                <a:effectLst/>
                <a:latin typeface="Arial" pitchFamily="2" charset="0"/>
                <a:ea typeface="SimSun" pitchFamily="0" charset="0"/>
                <a:cs typeface="Times New Roman" pitchFamily="1" charset="0"/>
              </a:defRPr>
            </a:lvl1pPr>
            <a:lvl2pPr marL="381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2pPr>
            <a:lvl3pPr marL="762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143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4pPr>
            <a:lvl5pPr marL="1524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ctr" defTabSz="449580">
              <a:lnSpc>
                <a:spcPct val="100000"/>
              </a:lnSpc>
              <a:spcBef>
                <a:spcPts val="0"/>
              </a:spcBef>
              <a:spcAft>
                <a:spcPts val="0"/>
              </a:spcAft>
              <a:buNone/>
              <a:tabLst/>
            </a:pPr>
            <a:r>
              <a:t>Click to edit Master title style</a:t>
            </a:r>
          </a:p>
        </p:txBody>
      </p:sp>
      <p:sp>
        <p:nvSpPr>
          <p:cNvPr id="6" name="TextPlatzhalt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pgIAALYJAABpNQAAhSUAABAAAAAmAAAACAAAAIOfAAD//8EBMAAAABQAAAAAAAAAAAD//wAAAQAAAP//AAABAA=="/>
              </a:ext>
            </a:extLst>
          </p:cNvSpPr>
          <p:nvPr>
            <p:ph type="body" idx="4"/>
          </p:nvPr>
        </p:nvSpPr>
        <p:spPr>
          <a:xfrm>
            <a:off x="430530" y="1578610"/>
            <a:ext cx="8251825" cy="4520565"/>
          </a:xfrm>
          <a:prstGeom prst="rect">
            <a:avLst/>
          </a:prstGeom>
          <a:noFill/>
          <a:ln>
            <a:noFill/>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285750" marR="0" indent="-285750" algn="l" defTabSz="449580">
              <a:lnSpc>
                <a:spcPct val="100000"/>
              </a:lnSpc>
              <a:spcBef>
                <a:spcPts val="0"/>
              </a:spcBef>
              <a:spcAft>
                <a:spcPts val="0"/>
              </a:spcAft>
              <a:buClrTx/>
              <a:buSzTx/>
              <a:buFontTx/>
              <a:buChar char="•"/>
              <a:tabLst/>
            </a:pPr>
            <a:r>
              <a:t>Click to edit Master text styles</a:t>
            </a:r>
          </a:p>
          <a:p>
            <a:pPr lvl="1" marL="619125" marR="0" indent="-285750" algn="l" defTabSz="449580">
              <a:lnSpc>
                <a:spcPct val="100000"/>
              </a:lnSpc>
              <a:spcBef>
                <a:spcPts val="0"/>
              </a:spcBef>
              <a:spcAft>
                <a:spcPts val="0"/>
              </a:spcAft>
              <a:buClrTx/>
              <a:buSzTx/>
              <a:buFontTx/>
              <a:buChar char="–"/>
              <a:tabLst/>
            </a:pPr>
            <a:r>
              <a:t>Second level</a:t>
            </a:r>
          </a:p>
          <a:p>
            <a:pPr lvl="2" marL="952500" marR="0" indent="-285750" algn="l" defTabSz="449580">
              <a:lnSpc>
                <a:spcPct val="100000"/>
              </a:lnSpc>
              <a:spcBef>
                <a:spcPts val="0"/>
              </a:spcBef>
              <a:spcAft>
                <a:spcPts val="0"/>
              </a:spcAft>
              <a:buClrTx/>
              <a:buSzTx/>
              <a:buFontTx/>
              <a:buChar char="•"/>
              <a:tabLst/>
            </a:pPr>
            <a:r>
              <a:t>Third level</a:t>
            </a:r>
          </a:p>
          <a:p>
            <a:pPr lvl="3" marL="1333500" marR="0" indent="-285750" algn="l" defTabSz="449580">
              <a:lnSpc>
                <a:spcPct val="100000"/>
              </a:lnSpc>
              <a:spcBef>
                <a:spcPts val="0"/>
              </a:spcBef>
              <a:spcAft>
                <a:spcPts val="0"/>
              </a:spcAft>
              <a:buClrTx/>
              <a:buSzTx/>
              <a:buFontTx/>
              <a:buChar char="–"/>
              <a:tabLst/>
            </a:pPr>
            <a:r>
              <a:t>Fourth level</a:t>
            </a:r>
          </a:p>
          <a:p>
            <a:pPr lvl="4" marL="1714500" marR="0" indent="-285750" algn="l" defTabSz="449580">
              <a:lnSpc>
                <a:spcPct val="100000"/>
              </a:lnSpc>
              <a:spcBef>
                <a:spcPts val="0"/>
              </a:spcBef>
              <a:spcAft>
                <a:spcPts val="0"/>
              </a:spcAft>
              <a:buClrTx/>
              <a:buSzTx/>
              <a:buFontTx/>
              <a:buChar char="»"/>
              <a:tabLst/>
            </a:pPr>
            <a:r>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marR="0" indent="0" algn="ctr" defTabSz="449580">
        <a:lnSpc>
          <a:spcPct val="100000"/>
        </a:lnSpc>
        <a:spcBef>
          <a:spcPts val="0"/>
        </a:spcBef>
        <a:spcAft>
          <a:spcPts val="0"/>
        </a:spcAft>
        <a:buNone/>
        <a:tabLst/>
        <a:defRPr sz="4400" b="0" i="0" u="none" strike="noStrike" kern="1" cap="none" spc="0" baseline="0">
          <a:solidFill>
            <a:schemeClr val="tx2"/>
          </a:solidFill>
          <a:effectLst/>
          <a:latin typeface="Arial" pitchFamily="2" charset="0"/>
          <a:ea typeface="SimSun" pitchFamily="0" charset="0"/>
          <a:cs typeface="Times New Roman" pitchFamily="1" charset="0"/>
        </a:defRPr>
      </a:lvl1pPr>
      <a:lvl2pPr marL="381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2pPr>
      <a:lvl3pPr marL="762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143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4pPr>
      <a:lvl5pPr marL="1524000" marR="0" indent="0" algn="l" defTabSz="44958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5pPr>
      <a:lvl6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6pPr>
      <a:lvl7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7pPr>
      <a:lvl8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8pPr>
      <a:lvl9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9pPr>
    </p:titleStyle>
    <p:bodyStyle>
      <a:lvl1pPr marL="285750" marR="0" indent="-285750" algn="l" defTabSz="449580">
        <a:lnSpc>
          <a:spcPct val="100000"/>
        </a:lnSpc>
        <a:spcBef>
          <a:spcPts val="0"/>
        </a:spcBef>
        <a:spcAft>
          <a:spcPts val="0"/>
        </a:spcAft>
        <a:buClrTx/>
        <a:buSzTx/>
        <a:buFontTx/>
        <a:buChar char="•"/>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vl6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6pPr>
      <a:lvl7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7pPr>
      <a:lvl8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8pPr>
      <a:lvl9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9pPr>
    </p:bodyStyle>
    <p:other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vl6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6pPr>
      <a:lvl7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7pPr>
      <a:lvl8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8pPr>
      <a:lvl9pPr marL="0" marR="0" indent="0" algn="l" defTabSz="914400">
        <a:lnSpc>
          <a:spcPct val="100000"/>
        </a:lnSpc>
        <a:spcBef>
          <a:spcPts val="0"/>
        </a:spcBef>
        <a:spcAft>
          <a:spcPts val="0"/>
        </a:spcAft>
        <a:buNone/>
        <a:tabLst/>
        <a:defRPr sz="1800" b="0" i="0" u="none" strike="noStrike" kern="1" cap="none" spc="0" baseline="0">
          <a:solidFill>
            <a:schemeClr val="tx1"/>
          </a:solidFill>
          <a:effectLst/>
          <a:latin typeface="Arial"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1.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gQAAA8HAAAWNAAAgxYAABAAAAAmAAAACAAAAAEQAAD//8EBMAAAABQAAAAAAAAAAAD//wAAAQAAAP//AAABAA=="/>
              </a:ext>
            </a:extLst>
          </p:cNvSpPr>
          <p:nvPr>
            <p:ph type="ctrTitle"/>
          </p:nvPr>
        </p:nvSpPr>
        <p:spPr>
          <a:xfrm>
            <a:off x="717550" y="1147445"/>
            <a:ext cx="7749540" cy="2512060"/>
          </a:xfrm>
          <a:noFill/>
          <a:ln>
            <a:noFill/>
          </a:ln>
          <a:effectLst/>
        </p:spPr>
        <p:txBody>
          <a:bodyPr vert="horz" wrap="square" lIns="91440" tIns="45720" rIns="91440" bIns="45720" numCol="1" spcCol="215900" anchor="ctr">
            <a:prstTxWarp prst="textNoShape">
              <a:avLst/>
            </a:prstTxWarp>
          </a:bodyPr>
          <a:lstStyle/>
          <a:p>
            <a:pPr>
              <a:defRPr cap="none">
                <a:latin typeface="Bahnschrift" pitchFamily="2" charset="0"/>
                <a:ea typeface="Bahnschrift" pitchFamily="2" charset="0"/>
                <a:cs typeface="Bahnschrift" pitchFamily="2" charset="0"/>
              </a:defRPr>
            </a:pPr>
            <a:r>
              <a:rPr sz="3600" i="1" cap="none"/>
              <a:t>Urban Air Mobility</a:t>
            </a:r>
            <a:r>
              <a:t> </a:t>
            </a:r>
            <a:br/>
            <a:r>
              <a:rPr sz="4000" cap="none"/>
              <a:t>The EU Commission’s Plan for a Regulatory Framework for the Operation of Drones</a:t>
            </a:r>
            <a:endParaRPr sz="4000" cap="none"/>
          </a:p>
        </p:txBody>
      </p:sp>
      <p:sp>
        <p:nvSpPr>
          <p:cNvPr id="3" name="Folienuntertitel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YwgAANYXAACsLwAAoyQAABAAAAAmAAAACAAAAAGQAAD//8EBMAAAABQAAAAAAAAAAAD//wAAAQAAAP//AAABAA=="/>
              </a:ext>
            </a:extLst>
          </p:cNvSpPr>
          <p:nvPr>
            <p:ph type="subTitle" idx="1"/>
          </p:nvPr>
        </p:nvSpPr>
        <p:spPr>
          <a:xfrm>
            <a:off x="1363345" y="3874770"/>
            <a:ext cx="6386195" cy="2080895"/>
          </a:xfrm>
          <a:noFill/>
          <a:ln>
            <a:noFill/>
          </a:ln>
          <a:effectLst/>
        </p:spPr>
        <p:txBody>
          <a:bodyPr vert="horz" wrap="square" lIns="91440" tIns="45720" rIns="91440" bIns="45720" numCol="1" spcCol="215900" anchor="t">
            <a:prstTxWarp prst="textNoShape">
              <a:avLst/>
            </a:prstTxWarp>
          </a:bodyPr>
          <a:lstStyle>
            <a:lvl1pPr marL="0" marR="0" indent="0" algn="ctr" defTabSz="449580">
              <a:lnSpc>
                <a:spcPct val="100000"/>
              </a:lnSpc>
              <a:spcBef>
                <a:spcPts val="0"/>
              </a:spcBef>
              <a:spcAft>
                <a:spcPts val="0"/>
              </a:spcAft>
              <a:buNone/>
              <a:tabLst/>
              <a:defRPr sz="3200" b="0" i="0" u="none" strike="noStrike" kern="1" cap="none" spc="0" baseline="0">
                <a:solidFill>
                  <a:schemeClr val="tx1"/>
                </a:solidFill>
                <a:effectLst/>
                <a:latin typeface="Arial" pitchFamily="2" charset="0"/>
                <a:ea typeface="SimSun" pitchFamily="0" charset="0"/>
                <a:cs typeface="Times New Roman" pitchFamily="1" charset="0"/>
              </a:defRPr>
            </a:lvl1pPr>
            <a:lvl2pPr marL="381000" marR="0" indent="0" algn="ctr" defTabSz="449580">
              <a:lnSpc>
                <a:spcPct val="100000"/>
              </a:lnSpc>
              <a:spcBef>
                <a:spcPts val="0"/>
              </a:spcBef>
              <a:spcAft>
                <a:spcPts val="0"/>
              </a:spcAft>
              <a:buNone/>
              <a:tabLst/>
              <a:defRPr sz="2800" b="0" i="0" u="none" strike="noStrike" kern="1" cap="none" spc="0" baseline="0">
                <a:solidFill>
                  <a:schemeClr val="tx1"/>
                </a:solidFill>
                <a:effectLst/>
                <a:latin typeface="Arial" pitchFamily="2" charset="0"/>
                <a:ea typeface="SimSun" pitchFamily="0" charset="0"/>
                <a:cs typeface="Times New Roman" pitchFamily="1" charset="0"/>
              </a:defRPr>
            </a:lvl2pPr>
            <a:lvl3pPr marL="762000" marR="0" indent="0" algn="ctr" defTabSz="449580">
              <a:lnSpc>
                <a:spcPct val="100000"/>
              </a:lnSpc>
              <a:spcBef>
                <a:spcPts val="0"/>
              </a:spcBef>
              <a:spcAft>
                <a:spcPts val="0"/>
              </a:spcAft>
              <a:buNone/>
              <a:tabLst/>
              <a:defRPr sz="2400" b="0" i="0" u="none" strike="noStrike" kern="1" cap="none" spc="0" baseline="0">
                <a:solidFill>
                  <a:schemeClr val="tx1"/>
                </a:solidFill>
                <a:effectLst/>
                <a:latin typeface="Arial" pitchFamily="2" charset="0"/>
                <a:ea typeface="SimSun" pitchFamily="0" charset="0"/>
                <a:cs typeface="Times New Roman" pitchFamily="1" charset="0"/>
              </a:defRPr>
            </a:lvl3pPr>
            <a:lvl4pPr marL="1143000" marR="0" indent="0" algn="ctr" defTabSz="449580">
              <a:lnSpc>
                <a:spcPct val="100000"/>
              </a:lnSpc>
              <a:spcBef>
                <a:spcPts val="0"/>
              </a:spcBef>
              <a:spcAft>
                <a:spcPts val="0"/>
              </a:spcAft>
              <a:buNone/>
              <a:tabLst/>
              <a:defRPr sz="2000" b="0" i="0" u="none" strike="noStrike" kern="1" cap="none" spc="0" baseline="0">
                <a:solidFill>
                  <a:schemeClr val="tx1"/>
                </a:solidFill>
                <a:effectLst/>
                <a:latin typeface="Arial" pitchFamily="2" charset="0"/>
                <a:ea typeface="SimSun" pitchFamily="0" charset="0"/>
                <a:cs typeface="Times New Roman" pitchFamily="1" charset="0"/>
              </a:defRPr>
            </a:lvl4pPr>
            <a:lvl5pPr marL="1524000" marR="0" indent="0" algn="ctr" defTabSz="449580">
              <a:lnSpc>
                <a:spcPct val="100000"/>
              </a:lnSpc>
              <a:spcBef>
                <a:spcPts val="0"/>
              </a:spcBef>
              <a:spcAft>
                <a:spcPts val="0"/>
              </a:spcAft>
              <a:buNone/>
              <a:tabLst/>
              <a:defRPr sz="20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rPr sz="2800" cap="none"/>
              <a:t>Michael Tegethoff, LL.M.</a:t>
            </a:r>
            <a:br/>
            <a:r>
              <a:rPr sz="2000" cap="none"/>
              <a:t>Attorney-at-Law, Munich, Germany</a:t>
            </a:r>
            <a:br/>
            <a:endParaRPr sz="2400" cap="none"/>
          </a:p>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WALA XIV, 31 May 2024, Bahrain</a:t>
            </a:r>
          </a:p>
        </p:txBody>
      </p:sp>
      <p:sp>
        <p:nvSpPr>
          <p:cNvPr id="4" name="Zeitstempel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GcmAACoEQAAfikAABAAAAAmAAAACAAAAAAQAAD//8EBMAAAABQAAAAAAAAAAAD//wAAAQAAAP//AAABAA=="/>
              </a:ext>
            </a:extLst>
          </p:cNvSpPr>
          <p:nvPr>
            <p:ph type="dt" sz="quarter" idx="10"/>
          </p:nvPr>
        </p:nvSpPr>
        <p:spPr>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400" cap="none">
                <a:latin typeface="Bahnschrift" pitchFamily="2" charset="0"/>
                <a:ea typeface="Bahnschrift" pitchFamily="2" charset="0"/>
                <a:cs typeface="Bahnschrift" pitchFamily="2" charset="0"/>
              </a:defRPr>
            </a:pPr>
          </a:p>
        </p:txBody>
      </p:sp>
      <p:sp>
        <p:nvSpPr>
          <p:cNvPr id="5"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latin typeface="Bahnschrift" pitchFamily="2" charset="0"/>
                <a:ea typeface="Bahnschrift" pitchFamily="2" charset="0"/>
                <a:cs typeface="Bahnschrift" pitchFamily="2" charset="0"/>
              </a:defRPr>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92A5-787E-EB95-642BC6DB1D31}" type="slidenum">
              <a:t>1</a:t>
            </a:fld>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Definitions visualized</a:t>
            </a:r>
          </a:p>
        </p:txBody>
      </p:sp>
      <p:sp>
        <p:nvSpPr>
          <p:cNvPr id="3" name="FußzeilenBereich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BAHAAAfikAABAAAAAmAAAACAAAAP//////////MAAAABQAAAAAAAAAAAD//wAAAQAAAP//AAABAA=="/>
              </a:ext>
            </a:extLst>
          </p:cNvSpPr>
          <p:nvPr/>
        </p:nvSpPr>
        <p:spPr>
          <a:xfrm>
            <a:off x="0" y="6242685"/>
            <a:ext cx="4592320" cy="50228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 Michael Tegethoff for WALA XIV, 31 May 2024, Bahrain</a:t>
            </a:r>
          </a:p>
        </p:txBody>
      </p:sp>
      <p:sp>
        <p:nvSpPr>
          <p:cNvPr id="4" name="AutoForm1"/>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qqrIA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qqrIAP///wEAAAAAAAAAAAAAAAAAAAAAAAAAAAAAAAAAAAAAAAAAAAAAAAJ/f38AgICAA8zMzADAwP8Af39/AAAAAAAAAAAAAAAAAAAAAAAAAAAAIQAAABgAAAAUAAAATAUAACcKAADDMgAAwSMAABAAAAAmAAAACAAAAP//////////MAAAABQAAAAAAAAAAAD//wAAAQAAAP//AAABAA=="/>
              </a:ext>
            </a:extLst>
          </p:cNvSpPr>
          <p:nvPr/>
        </p:nvSpPr>
        <p:spPr>
          <a:xfrm>
            <a:off x="861060" y="1650365"/>
            <a:ext cx="7390765" cy="4161790"/>
          </a:xfrm>
          <a:prstGeom prst="roundRect">
            <a:avLst>
              <a:gd name="adj" fmla="val 16667"/>
            </a:avLst>
          </a:prstGeom>
          <a:solidFill>
            <a:srgbClr val="AAAAC8"/>
          </a:solidFill>
          <a:ln w="12700" cap="flat" cmpd="sng" algn="ctr">
            <a:solidFill>
              <a:schemeClr val="tx1"/>
            </a:solidFill>
            <a:prstDash val="solid"/>
            <a:headEnd type="none"/>
            <a:tailEnd type="none"/>
          </a:ln>
          <a:effectLst/>
        </p:spPr>
      </p:sp>
      <p:sp>
        <p:nvSpPr>
          <p:cNvPr id="5" name="AutoForm2"/>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AH19A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H19AP///wEAAAAAAAAAAAAAAAAAAAAAAAAAAAAAAAAAAAAAAAAAAAAAAAJ/f38AgICAA8zMzADAwP8Af39/AAAAAAAAAAAAAAAAAAAAAAAAAAAAIQAAABgAAAAUAAAAEAcAAAIPAAD0FgAAqiAAABAAAAAmAAAACAAAAP//////////MAAAABQAAAAAAAAAAAD//wAAAQAAAP//AAABAA=="/>
              </a:ext>
            </a:extLst>
          </p:cNvSpPr>
          <p:nvPr/>
        </p:nvSpPr>
        <p:spPr>
          <a:xfrm>
            <a:off x="1148080" y="2439670"/>
            <a:ext cx="2583180" cy="2870200"/>
          </a:xfrm>
          <a:prstGeom prst="roundRect">
            <a:avLst>
              <a:gd name="adj" fmla="val 16667"/>
            </a:avLst>
          </a:prstGeom>
          <a:solidFill>
            <a:srgbClr val="007D7D"/>
          </a:solidFill>
          <a:ln w="12700" cap="flat" cmpd="sng" algn="ctr">
            <a:solidFill>
              <a:schemeClr val="tx1"/>
            </a:solidFill>
            <a:prstDash val="solid"/>
            <a:headEnd type="none"/>
            <a:tailEnd type="none"/>
          </a:ln>
          <a:effectLst/>
        </p:spPr>
      </p:sp>
      <p:sp>
        <p:nvSpPr>
          <p:cNvPr id="6" name="AutoForm3"/>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AJmZDv///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JmZB////wEAAAAAAAAAAAAAAAAAAAAAAAAAAAAAAAAAAAAAAAAAAAAAAAJ/f38AgICAA8zMzADAwP8Af39/AAAAAAAAAAAAAAAAAAAAAAAAAAAAIQAAABgAAAAUAAAA1hcAAAIPAABwMQAAqiAAABAAAAAmAAAACAAAAP//////////MAAAABQAAAAAAAAAAAD//wAAAQAAAP//AAABAA=="/>
              </a:ext>
            </a:extLst>
          </p:cNvSpPr>
          <p:nvPr/>
        </p:nvSpPr>
        <p:spPr>
          <a:xfrm>
            <a:off x="3874770" y="2439670"/>
            <a:ext cx="4161790" cy="2870200"/>
          </a:xfrm>
          <a:prstGeom prst="roundRect">
            <a:avLst>
              <a:gd name="adj" fmla="val 16667"/>
            </a:avLst>
          </a:prstGeom>
          <a:solidFill>
            <a:schemeClr val="hlink"/>
          </a:solidFill>
          <a:ln w="12700" cap="flat" cmpd="sng" algn="ctr">
            <a:solidFill>
              <a:schemeClr val="tx1"/>
            </a:solidFill>
            <a:prstDash val="solid"/>
            <a:headEnd type="none"/>
            <a:tailEnd type="none"/>
          </a:ln>
          <a:effectLst/>
        </p:spPr>
      </p:sp>
      <p:sp>
        <p:nvSpPr>
          <p:cNvPr id="7" name="AutoForm4"/>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p8jIA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8jIAP///wEAAAAAAAAAAAAAAAAAAAAAAAAAAAAAAAAAAAAAAAAAAAAAAAJ/f38AgICAA8zMzADAwP8Af39/AAAAAAAAAAAAAAAAAAAAAAAAAAAAIQAAABgAAAAUAAAAmhkAABIWAAAdMAAAmhkAABAAAAAmAAAACAAAAP//////////MAAAABQAAAAAAAAAAAD//wAAAQAAAP//AAABAA=="/>
              </a:ext>
            </a:extLst>
          </p:cNvSpPr>
          <p:nvPr/>
        </p:nvSpPr>
        <p:spPr>
          <a:xfrm>
            <a:off x="4161790" y="3587750"/>
            <a:ext cx="3659505" cy="574040"/>
          </a:xfrm>
          <a:prstGeom prst="roundRect">
            <a:avLst>
              <a:gd name="adj" fmla="val 16667"/>
            </a:avLst>
          </a:prstGeom>
          <a:solidFill>
            <a:srgbClr val="A7C8C8"/>
          </a:solidFill>
          <a:ln w="12700" cap="flat" cmpd="sng" algn="ctr">
            <a:solidFill>
              <a:schemeClr val="tx1"/>
            </a:solidFill>
            <a:prstDash val="solid"/>
            <a:headEnd type="none"/>
            <a:tailEnd type="none"/>
          </a:ln>
          <a:effectLst/>
        </p:spPr>
      </p:sp>
      <p:sp>
        <p:nvSpPr>
          <p:cNvPr id="8" name="AutoForm5"/>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p8jIA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8jIAP///wEAAAAAAAAAAAAAAAAAAAAAAAAAAAAAAAAAAAAAAAAAAAAAAAJ/f38AgICAA8zMzADAwP8Af39/AAAAAAAAAAAAAAAAAAAAAAAAAAAAIQAAABgAAAAUAAAAXhsAAHwaAACjJAAAIh0AABAAAAAmAAAACAAAAP//////////MAAAABQAAAAAAAAAAAD//wAAAQAAAP//AAABAA=="/>
              </a:ext>
            </a:extLst>
          </p:cNvSpPr>
          <p:nvPr/>
        </p:nvSpPr>
        <p:spPr>
          <a:xfrm>
            <a:off x="4448810" y="4305300"/>
            <a:ext cx="1506855" cy="430530"/>
          </a:xfrm>
          <a:prstGeom prst="roundRect">
            <a:avLst>
              <a:gd name="adj" fmla="val 16667"/>
            </a:avLst>
          </a:prstGeom>
          <a:solidFill>
            <a:srgbClr val="A7C8C8"/>
          </a:solidFill>
          <a:ln w="12700" cap="flat" cmpd="sng" algn="ctr">
            <a:solidFill>
              <a:schemeClr val="tx1"/>
            </a:solidFill>
            <a:prstDash val="solid"/>
            <a:headEnd type="none"/>
            <a:tailEnd type="none"/>
          </a:ln>
          <a:effectLst/>
        </p:spPr>
      </p:sp>
      <p:sp>
        <p:nvSpPr>
          <p:cNvPr id="9" name="AutoForm6"/>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p8jIA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8jIAP///wEAAAAAAAAAAAAAAAAAAAAAAAAAAAAAAAAAAAAAAAAAAAAAAAJ/f38AgICAA8zMzADAwP8Af39/AAAAAAAAAAAAAAAAAAAAAAAAAAAAIQAAABgAAAAUAAAAhSUAAHwaAADKLgAAIh0AABAAAAAmAAAACAAAAP//////////MAAAABQAAAAAAAAAAAD//wAAAQAAAP//AAABAA=="/>
              </a:ext>
            </a:extLst>
          </p:cNvSpPr>
          <p:nvPr/>
        </p:nvSpPr>
        <p:spPr>
          <a:xfrm>
            <a:off x="6099175" y="4305300"/>
            <a:ext cx="1506855" cy="430530"/>
          </a:xfrm>
          <a:prstGeom prst="roundRect">
            <a:avLst>
              <a:gd name="adj" fmla="val 16667"/>
            </a:avLst>
          </a:prstGeom>
          <a:solidFill>
            <a:srgbClr val="A7C8C8"/>
          </a:solidFill>
          <a:ln w="12700" cap="flat" cmpd="sng" algn="ctr">
            <a:solidFill>
              <a:schemeClr val="tx1"/>
            </a:solidFill>
            <a:prstDash val="solid"/>
            <a:headEnd type="none"/>
            <a:tailEnd type="none"/>
          </a:ln>
          <a:effectLst/>
        </p:spPr>
      </p:sp>
      <p:sp>
        <p:nvSpPr>
          <p:cNvPr id="10"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0AAAkLAAAGLQAArw0AABAAAAAmAAAACAAAAP//////////MAAAABQAAAAAAAAAAAD//wAAAQAAAP//AAABAA=="/>
              </a:ext>
            </a:extLst>
          </p:cNvSpPr>
          <p:nvPr/>
        </p:nvSpPr>
        <p:spPr>
          <a:xfrm>
            <a:off x="2152650" y="1793875"/>
            <a:ext cx="5166360" cy="430530"/>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sz="2800" b="1" cap="none">
                <a:solidFill>
                  <a:srgbClr val="FFFF00"/>
                </a:solidFill>
                <a:latin typeface="Bahnschrift" pitchFamily="2" charset="0"/>
                <a:ea typeface="Bahnschrift" pitchFamily="2" charset="0"/>
                <a:cs typeface="Bahnschrift" pitchFamily="2" charset="0"/>
              </a:defRPr>
            </a:pPr>
            <a:r>
              <a:t>Innovative Aerial Services</a:t>
            </a:r>
          </a:p>
        </p:txBody>
      </p:sp>
      <p:sp>
        <p:nvSpPr>
          <p:cNvPr id="11" name="Textbox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EAcAABIWAAD0FgAAKRkAABAAAAAmAAAACAAAAP//////////MAAAABQAAAAAAAAAAAD//wAAAQAAAP//AAABAA=="/>
              </a:ext>
            </a:extLst>
          </p:cNvSpPr>
          <p:nvPr/>
        </p:nvSpPr>
        <p:spPr>
          <a:xfrm>
            <a:off x="1148080" y="3587750"/>
            <a:ext cx="2583180" cy="502285"/>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sz="2000" b="1" cap="none">
                <a:solidFill>
                  <a:schemeClr val="folHlink"/>
                </a:solidFill>
                <a:latin typeface="Bahnschrift" pitchFamily="2" charset="0"/>
                <a:ea typeface="Bahnschrift" pitchFamily="2" charset="0"/>
                <a:cs typeface="Bahnschrift" pitchFamily="2" charset="0"/>
              </a:defRPr>
            </a:pPr>
            <a:r>
              <a:t>Surveillance</a:t>
            </a:r>
            <a:br/>
            <a:r>
              <a:t>Inspections</a:t>
            </a:r>
            <a:br/>
            <a:r>
              <a:t>Mapping etc.</a:t>
            </a:r>
          </a:p>
        </p:txBody>
      </p:sp>
      <p:sp>
        <p:nvSpPr>
          <p:cNvPr id="12" name="Textbox3"/>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EAcAAMYQAAD0FgAA3RMAABAAAAAmAAAACAAAAP//////////MAAAABQAAAAAAAAAAAD//wAAAQAAAP//AAABAA=="/>
              </a:ext>
            </a:extLst>
          </p:cNvSpPr>
          <p:nvPr/>
        </p:nvSpPr>
        <p:spPr>
          <a:xfrm>
            <a:off x="1148080" y="2726690"/>
            <a:ext cx="2583180" cy="502285"/>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sz="2400" b="1" cap="none">
                <a:solidFill>
                  <a:srgbClr val="F4A30B"/>
                </a:solidFill>
                <a:latin typeface="Bahnschrift" pitchFamily="2" charset="0"/>
                <a:ea typeface="Bahnschrift" pitchFamily="2" charset="0"/>
                <a:cs typeface="Bahnschrift" pitchFamily="2" charset="0"/>
              </a:defRPr>
            </a:pPr>
            <a:r>
              <a:t>Aerial Operations</a:t>
            </a:r>
          </a:p>
        </p:txBody>
      </p:sp>
      <p:sp>
        <p:nvSpPr>
          <p:cNvPr id="13" name="Textbox4"/>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BoAAMYQAADKLgAA3RMAABAAAAAmAAAACAAAAP//////////MAAAABQAAAAAAAAAAAD//wAAAQAAAP//AAABAA=="/>
              </a:ext>
            </a:extLst>
          </p:cNvSpPr>
          <p:nvPr/>
        </p:nvSpPr>
        <p:spPr>
          <a:xfrm>
            <a:off x="4305300" y="2726690"/>
            <a:ext cx="3300730" cy="502285"/>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sz="2400" b="1" cap="none">
                <a:solidFill>
                  <a:srgbClr val="FFFF00"/>
                </a:solidFill>
                <a:latin typeface="Bahnschrift" pitchFamily="2" charset="0"/>
                <a:ea typeface="Bahnschrift" pitchFamily="2" charset="0"/>
                <a:cs typeface="Bahnschrift" pitchFamily="2" charset="0"/>
              </a:defRPr>
            </a:pPr>
            <a:r>
              <a:t>Innovative Air Mobility</a:t>
            </a:r>
          </a:p>
        </p:txBody>
      </p:sp>
      <p:sp>
        <p:nvSpPr>
          <p:cNvPr id="14" name="Textbox5"/>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BoAABIWAADKLgAAKRkAABAAAAAmAAAACAAAAP//////////MAAAABQAAAAAAAAAAAD//wAAAQAAAP//AAABAA=="/>
              </a:ext>
            </a:extLst>
          </p:cNvSpPr>
          <p:nvPr/>
        </p:nvSpPr>
        <p:spPr>
          <a:xfrm>
            <a:off x="4305300" y="3587750"/>
            <a:ext cx="3300730" cy="502285"/>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sz="2400" b="1" cap="none">
                <a:solidFill>
                  <a:srgbClr val="FFFF00"/>
                </a:solidFill>
                <a:latin typeface="Bahnschrift" pitchFamily="2" charset="0"/>
                <a:ea typeface="Bahnschrift" pitchFamily="2" charset="0"/>
                <a:cs typeface="Bahnschrift" pitchFamily="2" charset="0"/>
              </a:defRPr>
            </a:pPr>
            <a:r>
              <a:t>Urban Air Mobility</a:t>
            </a:r>
          </a:p>
        </p:txBody>
      </p:sp>
      <p:sp>
        <p:nvSpPr>
          <p:cNvPr id="15" name="AutoForm7"/>
          <p:cNvSpPr>
            <a:extLst>
              <a:ext uri="smNativeData">
                <pr:smNativeData xmlns:pr="smNativeData" xmlns="smNativeData" val="SMDATA_16_rgVZZhMAAAAlAAAAZQAAAA0AAAAAkAAAAEgAAACQAAAASAAAAAAAAAAAAAAAAAAAAAEAAABQAAAAhbacS3FV1T8AAAAAAADwvwAAAAAAAOA/AAAAAAAA4D8AAAAAAADgPwAAAAAAAOA/AAAAAAAA4D8AAAAAAADgPwAAAAAAAOA/AAAAAAAA4D8CAAAAjAAAAAEAAAAAAAAAp8jIA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8jIAP///wEAAAAAAAAAAAAAAAAAAAAAAAAAAAAAAAAAAAAAAAAAAAAAAAJ/f38AgICAA8zMzADAwP8Af39/AAAAAAAAAAAAAAAAAAAAAAAAAAAAIQAAABgAAAAUAAAAURsAAHwaAACjJAAALx0AABAAAAAmAAAACAAAAP//////////MAAAABQAAAAAAAAAAAD//wAAAQAAAP//AAABAA=="/>
              </a:ext>
            </a:extLst>
          </p:cNvSpPr>
          <p:nvPr/>
        </p:nvSpPr>
        <p:spPr>
          <a:xfrm>
            <a:off x="4440555" y="4305300"/>
            <a:ext cx="1515110" cy="438785"/>
          </a:xfrm>
          <a:prstGeom prst="roundRect">
            <a:avLst>
              <a:gd name="adj" fmla="val 16667"/>
            </a:avLst>
          </a:prstGeom>
          <a:solidFill>
            <a:srgbClr val="A7C8C8"/>
          </a:solidFill>
          <a:ln w="12700" cap="flat" cmpd="sng" algn="ctr">
            <a:solidFill>
              <a:schemeClr val="tx1"/>
            </a:solidFill>
            <a:prstDash val="solid"/>
            <a:headEnd type="none"/>
            <a:tailEnd type="none"/>
          </a:ln>
          <a:effectLst/>
        </p:spPr>
      </p:sp>
      <p:sp>
        <p:nvSpPr>
          <p:cNvPr id="16" name="Textbox6"/>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xsAAO0aAAAyJAAAIh0AABAAAAAmAAAACAAAAP//////////MAAAABQAAAAAAAAAAAD//wAAAQAAAP//AAABAA=="/>
              </a:ext>
            </a:extLst>
          </p:cNvSpPr>
          <p:nvPr/>
        </p:nvSpPr>
        <p:spPr>
          <a:xfrm>
            <a:off x="4520565" y="4377055"/>
            <a:ext cx="1363345" cy="358775"/>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sz="1600" b="1" cap="none">
                <a:solidFill>
                  <a:srgbClr val="4D4D4D"/>
                </a:solidFill>
                <a:latin typeface="Bahnschrift" pitchFamily="2" charset="0"/>
                <a:ea typeface="Bahnschrift" pitchFamily="2" charset="0"/>
                <a:cs typeface="Bahnschrift" pitchFamily="2" charset="0"/>
              </a:defRPr>
            </a:pPr>
            <a:r>
              <a:t>Regional</a:t>
            </a:r>
          </a:p>
        </p:txBody>
      </p:sp>
      <p:sp>
        <p:nvSpPr>
          <p:cNvPr id="17" name="Textbox7"/>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9iUAAO0aAABZLgAAIh0AABAAAAAmAAAACAAAAP//////////MAAAABQAAAAAAAAAAAD//wAAAQAAAP//AAABAA=="/>
              </a:ext>
            </a:extLst>
          </p:cNvSpPr>
          <p:nvPr/>
        </p:nvSpPr>
        <p:spPr>
          <a:xfrm>
            <a:off x="6170930" y="4377055"/>
            <a:ext cx="1363345" cy="358775"/>
          </a:xfrm>
          <a:prstGeom prst="rect">
            <a:avLst/>
          </a:prstGeom>
          <a:noFill/>
          <a:ln>
            <a:noFill/>
          </a:ln>
          <a:effectLst/>
        </p:spPr>
        <p:txBody>
          <a:bodyPr vert="horz" wrap="square" lIns="91440" tIns="45720" rIns="91440" bIns="45720" numCol="1" spcCol="215900" anchor="t"/>
          <a:lstStyle/>
          <a:p>
            <a:pPr marL="0" marR="0" indent="0" algn="ctr" defTabSz="914400">
              <a:lnSpc>
                <a:spcPct val="100000"/>
              </a:lnSpc>
              <a:spcBef>
                <a:spcPts val="0"/>
              </a:spcBef>
              <a:spcAft>
                <a:spcPts val="0"/>
              </a:spcAft>
              <a:buNone/>
              <a:tabLst/>
              <a:defRPr b="1" cap="none">
                <a:solidFill>
                  <a:srgbClr val="4D4D4D"/>
                </a:solidFill>
                <a:latin typeface="Bahnschrift" pitchFamily="2" charset="0"/>
                <a:ea typeface="Bahnschrift" pitchFamily="2" charset="0"/>
                <a:cs typeface="Bahnschrift" pitchFamily="2" charset="0"/>
              </a:defRPr>
            </a:pPr>
            <a:r>
              <a:rPr sz="1600" cap="none"/>
              <a:t>International</a:t>
            </a:r>
            <a:endParaRPr sz="1600" cap="none"/>
          </a:p>
        </p:txBody>
      </p:sp>
      <p:sp>
        <p:nvSpPr>
          <p:cNvPr id="18" name="Textbox8"/>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9BYAADIkAADDMgAAhSUAABAAAAAmAAAACAAAAP//////////MAAAABQAAAAAAAAAAAD//wAAAQAAAP//AAABAA=="/>
              </a:ext>
            </a:extLst>
          </p:cNvSpPr>
          <p:nvPr/>
        </p:nvSpPr>
        <p:spPr>
          <a:xfrm>
            <a:off x="3731260" y="5883910"/>
            <a:ext cx="4520565" cy="215265"/>
          </a:xfrm>
          <a:prstGeom prst="rect">
            <a:avLst/>
          </a:prstGeom>
          <a:noFill/>
          <a:ln>
            <a:noFill/>
          </a:ln>
          <a:effectLst/>
        </p:spPr>
        <p:txBody>
          <a:bodyPr vert="horz" wrap="square" lIns="91440" tIns="45720" rIns="91440" bIns="45720" numCol="1" spcCol="215900" anchor="t"/>
          <a:lstStyle/>
          <a:p>
            <a:pPr marL="0" marR="0" indent="0" algn="r" defTabSz="914400">
              <a:lnSpc>
                <a:spcPct val="100000"/>
              </a:lnSpc>
              <a:spcBef>
                <a:spcPts val="0"/>
              </a:spcBef>
              <a:spcAft>
                <a:spcPts val="0"/>
              </a:spcAft>
              <a:buNone/>
              <a:tabLst/>
              <a:defRPr sz="1000" cap="none">
                <a:solidFill>
                  <a:srgbClr val="000000"/>
                </a:solidFill>
                <a:latin typeface="Bahnschrift" pitchFamily="2" charset="0"/>
                <a:ea typeface="Bahnschrift" pitchFamily="2" charset="0"/>
                <a:cs typeface="Bahnschrift" pitchFamily="2" charset="0"/>
              </a:defRPr>
            </a:pPr>
            <a:r>
              <a:t>Domains of UAS and VCA operations - credit: cf. EASA Opinion 03/2023, p. 7</a:t>
            </a:r>
          </a:p>
        </p:txBody>
      </p:sp>
      <p:sp>
        <p:nvSpPr>
          <p:cNvPr id="19" name="FußzeilenBereich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20"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9792-9E41-DC73-6114F93D2A34}" type="slidenum">
              <a:t>10</a:t>
            </a:fld>
          </a:p>
        </p:txBody>
      </p:sp>
    </p:spTree>
  </p:cSld>
  <p:clrMapOvr>
    <a:masterClrMapping/>
  </p:clrMapOvr>
  <p:timing>
    <p:tnLst>
      <p:par>
        <p:cTn id="1" dur="indefinite" restart="never" nodeType="tmRoot"/>
      </p:par>
    </p:tnLst>
  </p:timing>
</p:sld>
</file>

<file path=ppt/slides/slide1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VTOL-capable aircraft (VCA) </a:t>
            </a:r>
            <a:r>
              <a:rPr sz="2200" cap="none"/>
              <a:t>- 1/2</a:t>
            </a:r>
            <a:endParaRPr sz="22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AAAAAAmAAAACAAAAAEQAAD//8EBMAAAABQAAAAAAAAAAAD//wAAAQAAAP//AAABAA=="/>
              </a:ext>
            </a:extLst>
          </p:cNvSpPr>
          <p:nvPr>
            <p:ph type="obj" idx="1"/>
          </p:nvPr>
        </p:nvSpPr>
        <p:spPr>
          <a:xfrm>
            <a:off x="430530" y="1578610"/>
            <a:ext cx="8251825" cy="4520565"/>
          </a:xfrm>
          <a:noFill/>
          <a:ln>
            <a:noFill/>
          </a:ln>
          <a:effectLst/>
        </p:spPr>
        <p:txBody>
          <a:bodyPr vert="horz" wrap="square" lIns="91440" tIns="45720" rIns="91440" bIns="45720" numCol="1" spcCol="215900" anchor="t">
            <a:prstTxWarp prst="textNoShape">
              <a:avLst/>
            </a:prstTxWarp>
          </a:bodyPr>
          <a:lstStyle/>
          <a:p>
            <a:pPr>
              <a:defRPr cap="none">
                <a:latin typeface="Bahnschrift" pitchFamily="2" charset="0"/>
                <a:ea typeface="Bahnschrift" pitchFamily="2" charset="0"/>
                <a:cs typeface="Bahnschrift" pitchFamily="2" charset="0"/>
              </a:defRPr>
            </a:pPr>
            <a:r>
              <a:rPr b="1" cap="none"/>
              <a:t>New aircraft type</a:t>
            </a:r>
            <a:r>
              <a:t> definition introduced (≠ ICAO’s power-lift definition)!</a:t>
            </a:r>
            <a:br/>
            <a:br/>
            <a:r>
              <a:rPr sz="2400" b="1" cap="none"/>
              <a:t>VCA</a:t>
            </a:r>
            <a:r>
              <a:rPr sz="2400" cap="none"/>
              <a:t>: a power-driven, heavier-than-air aircraft, other than aeroplane or rotorcraft, capable of performing vertical take-off and landing by means of lift and thrust units used to provide lift during take-off and landing.</a:t>
            </a:r>
            <a:r>
              <a:rPr sz="2800" cap="none"/>
              <a:t> </a:t>
            </a:r>
            <a:endParaRPr sz="2800" cap="none"/>
          </a:p>
          <a:p>
            <a:pPr>
              <a:defRPr cap="none">
                <a:latin typeface="Bahnschrift" pitchFamily="2" charset="0"/>
                <a:ea typeface="Bahnschrift" pitchFamily="2" charset="0"/>
                <a:cs typeface="Bahnschrift" pitchFamily="2" charset="0"/>
              </a:defRPr>
            </a:pPr>
          </a:p>
          <a:p>
            <a:pPr>
              <a:defRPr cap="none">
                <a:latin typeface="Bahnschrift" pitchFamily="2" charset="0"/>
                <a:ea typeface="Bahnschrift" pitchFamily="2" charset="0"/>
                <a:cs typeface="Bahnschrift" pitchFamily="2" charset="0"/>
              </a:defRPr>
            </a:pPr>
            <a:r>
              <a:rPr sz="2800" cap="none"/>
              <a:t>Cf. last year’s assessment: VTOL = rotorcraft or ‘other equipment’</a:t>
            </a:r>
            <a:endParaRPr sz="2800" cap="none"/>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4CF3-4F28-BDA2-BA7D90EC4BEF}" type="slidenum">
              <a:t>11</a:t>
            </a:fld>
          </a:p>
        </p:txBody>
      </p:sp>
      <p:sp>
        <p:nvSpPr>
          <p:cNvPr id="6"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GcmAAC4GAAAKygAABAAAAAmAAAACAAAAP//////////MAAAABQAAAAAAAAAAAD//wAAAQAAAP//AAABAA=="/>
              </a:ext>
            </a:extLst>
          </p:cNvSpPr>
          <p:nvPr/>
        </p:nvSpPr>
        <p:spPr>
          <a:xfrm>
            <a:off x="358775" y="6242685"/>
            <a:ext cx="3659505" cy="287020"/>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Tree>
  </p:cSld>
  <p:clrMapOvr>
    <a:masterClrMapping/>
  </p:clrMapOvr>
  <p:timing>
    <p:tnLst>
      <p:par>
        <p:cTn id="1" dur="indefinite" restart="never" nodeType="tmRoot"/>
      </p:par>
    </p:tnLst>
  </p:timing>
</p:sld>
</file>

<file path=ppt/slides/slide1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VTOL-capable aircraft (VCA) </a:t>
            </a:r>
            <a:r>
              <a:rPr sz="2200" cap="none"/>
              <a:t>- 2/2</a:t>
            </a:r>
            <a:endParaRPr sz="22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BAAAAAmAAAACAAAAAAQAAD//8EBMAAAABQAAAAAAAAAAAD//wAAAQAAAP//AAABAA=="/>
              </a:ext>
            </a:extLst>
          </p:cNvSpPr>
          <p:nvPr>
            <p:ph type="obj" idx="1"/>
          </p:nvPr>
        </p:nvSpPr>
        <p:spPr>
          <a:noFill/>
          <a:ln>
            <a:noFill/>
          </a:ln>
          <a:effectLst/>
        </p:spPr>
        <p:txBody>
          <a:bodyPr vert="horz" wrap="square" lIns="91440" tIns="45720" rIns="91440" bIns="45720" numCol="1" spcCol="215900" anchor="t">
            <a:prstTxWarp prst="textNoShape">
              <a:avLst/>
            </a:prstTxWarp>
          </a:bodyPr>
          <a:lstStyle/>
          <a:p>
            <a:pPr>
              <a:defRPr cap="none">
                <a:latin typeface="Bahnschrift" pitchFamily="2" charset="0"/>
                <a:ea typeface="Bahnschrift" pitchFamily="2" charset="0"/>
                <a:cs typeface="Bahnschrift" pitchFamily="2" charset="0"/>
              </a:defRPr>
            </a:pPr>
            <a:r>
              <a:t> Coherence required: </a:t>
            </a:r>
            <a:br/>
            <a:br/>
            <a:r>
              <a:rPr b="1" cap="none"/>
              <a:t>Definition</a:t>
            </a:r>
            <a:r>
              <a:t> of ‘</a:t>
            </a:r>
            <a:r>
              <a:rPr b="1" cap="none"/>
              <a:t>rotorcraft</a:t>
            </a:r>
            <a:r>
              <a:t>’ </a:t>
            </a:r>
            <a:r>
              <a:rPr b="1" cap="none"/>
              <a:t>amended</a:t>
            </a:r>
            <a:r>
              <a:t>: </a:t>
            </a:r>
            <a:br/>
            <a:br/>
            <a:r>
              <a:t>Designs with up to two rotors for the generation of lift during the flight</a:t>
            </a:r>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AEAE-33DE-E0DE-588B6690160D}" type="slidenum">
              <a:t>12</a:t>
            </a:fld>
          </a:p>
        </p:txBody>
      </p:sp>
      <p:sp>
        <p:nvSpPr>
          <p:cNvPr id="6"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GcmAAC4GAAAKygAABAAAAAmAAAACAAAAP//////////MAAAABQAAAAAAAAAAAD//wAAAQAAAP//AAABAA=="/>
              </a:ext>
            </a:extLst>
          </p:cNvSpPr>
          <p:nvPr/>
        </p:nvSpPr>
        <p:spPr>
          <a:xfrm>
            <a:off x="358775" y="6242685"/>
            <a:ext cx="3659505" cy="287020"/>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Tree>
  </p:cSld>
  <p:clrMapOvr>
    <a:masterClrMapping/>
  </p:clrMapOvr>
  <p:timing>
    <p:tnLst>
      <p:par>
        <p:cTn id="1" dur="indefinite" restart="never" nodeType="tmRoot"/>
      </p:par>
    </p:tnLst>
  </p:timing>
</p:sld>
</file>

<file path=ppt/slides/slide1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The next steps </a:t>
            </a:r>
            <a:r>
              <a:rPr sz="2400" cap="none"/>
              <a:t>- 1/2</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BAAAAAmAAAACAAAAAAQAAD//8EBMAAAABQAAAAAAAAAAAD//wAAAQAAAP//AAABAA=="/>
              </a:ext>
            </a:extLst>
          </p:cNvSpPr>
          <p:nvPr>
            <p:ph type="obj" idx="1"/>
          </p:nvPr>
        </p:nvSpPr>
        <p:spPr>
          <a:noFill/>
          <a:ln>
            <a:noFill/>
          </a:ln>
          <a:effectLst/>
        </p:spPr>
        <p:txBody>
          <a:bodyPr vert="horz" wrap="square" lIns="91440" tIns="45720" rIns="91440" bIns="45720" numCol="1" spcCol="215900" anchor="t">
            <a:prstTxWarp prst="textNoShape">
              <a:avLst/>
            </a:prstTxWarp>
          </a:bodyPr>
          <a:lstStyle/>
          <a:p>
            <a:pPr>
              <a:defRPr cap="none">
                <a:latin typeface="Bahnschrift" pitchFamily="2" charset="0"/>
                <a:ea typeface="Bahnschrift" pitchFamily="2" charset="0"/>
                <a:cs typeface="Bahnschrift" pitchFamily="2" charset="0"/>
              </a:defRPr>
            </a:pPr>
            <a:r>
              <a:t>8 regulations to be amended, topics:</a:t>
            </a:r>
            <a:br/>
          </a:p>
          <a:p>
            <a:pPr lvl="1">
              <a:defRPr cap="none">
                <a:latin typeface="Bahnschrift" pitchFamily="2" charset="0"/>
                <a:ea typeface="Bahnschrift" pitchFamily="2" charset="0"/>
                <a:cs typeface="Bahnschrift" pitchFamily="2" charset="0"/>
              </a:defRPr>
            </a:pPr>
            <a:r>
              <a:rPr sz="2000" cap="none"/>
              <a:t>airworthiness, environmental certification</a:t>
            </a:r>
            <a:endParaRPr sz="2000" cap="none"/>
          </a:p>
          <a:p>
            <a:pPr lvl="1">
              <a:defRPr cap="none">
                <a:latin typeface="Bahnschrift" pitchFamily="2" charset="0"/>
                <a:ea typeface="Bahnschrift" pitchFamily="2" charset="0"/>
                <a:cs typeface="Bahnschrift" pitchFamily="2" charset="0"/>
              </a:defRPr>
            </a:pPr>
            <a:r>
              <a:rPr sz="2000" cap="none"/>
              <a:t>technical requirements, administrative procedures related to air operations</a:t>
            </a:r>
            <a:endParaRPr sz="2000" cap="none"/>
          </a:p>
          <a:p>
            <a:pPr lvl="1">
              <a:defRPr cap="none">
                <a:latin typeface="Bahnschrift" pitchFamily="2" charset="0"/>
                <a:ea typeface="Bahnschrift" pitchFamily="2" charset="0"/>
                <a:cs typeface="Bahnschrift" pitchFamily="2" charset="0"/>
              </a:defRPr>
            </a:pPr>
            <a:r>
              <a:rPr sz="2000" cap="none"/>
              <a:t>technical requirements, administrative procedures related to civil aviation aircrew</a:t>
            </a:r>
            <a:endParaRPr sz="2000" cap="none"/>
          </a:p>
          <a:p>
            <a:pPr lvl="1">
              <a:defRPr cap="none">
                <a:latin typeface="Bahnschrift" pitchFamily="2" charset="0"/>
                <a:ea typeface="Bahnschrift" pitchFamily="2" charset="0"/>
                <a:cs typeface="Bahnschrift" pitchFamily="2" charset="0"/>
              </a:defRPr>
            </a:pPr>
            <a:r>
              <a:rPr sz="2000" cap="none"/>
              <a:t>services and procedures in air navigation</a:t>
            </a:r>
            <a:endParaRPr sz="2000" cap="none"/>
          </a:p>
          <a:p>
            <a:pPr lvl="1">
              <a:defRPr cap="none">
                <a:latin typeface="Bahnschrift" pitchFamily="2" charset="0"/>
                <a:ea typeface="Bahnschrift" pitchFamily="2" charset="0"/>
                <a:cs typeface="Bahnschrift" pitchFamily="2" charset="0"/>
              </a:defRPr>
            </a:pPr>
            <a:r>
              <a:rPr sz="2000" cap="none"/>
              <a:t>unmanned aircraft systems</a:t>
            </a:r>
            <a:endParaRPr sz="2000" cap="none"/>
          </a:p>
          <a:p>
            <a:pPr lvl="1">
              <a:defRPr cap="none">
                <a:latin typeface="Bahnschrift" pitchFamily="2" charset="0"/>
                <a:ea typeface="Bahnschrift" pitchFamily="2" charset="0"/>
                <a:cs typeface="Bahnschrift" pitchFamily="2" charset="0"/>
              </a:defRPr>
            </a:pPr>
            <a:r>
              <a:rPr sz="2000" cap="none"/>
              <a:t>rules and procedures for the operation of unmanned aircraft</a:t>
            </a:r>
            <a:endParaRPr sz="2000" cap="none"/>
          </a:p>
          <a:p>
            <a:pPr lvl="1">
              <a:defRPr cap="none">
                <a:latin typeface="Bahnschrift" pitchFamily="2" charset="0"/>
                <a:ea typeface="Bahnschrift" pitchFamily="2" charset="0"/>
                <a:cs typeface="Bahnschrift" pitchFamily="2" charset="0"/>
              </a:defRPr>
            </a:pPr>
            <a:r>
              <a:rPr sz="2000" cap="none"/>
              <a:t>requirements for providers of air traffic management etc.</a:t>
            </a:r>
            <a:endParaRPr sz="2000" cap="none"/>
          </a:p>
          <a:p>
            <a:pPr lvl="1">
              <a:defRPr cap="none">
                <a:latin typeface="Bahnschrift" pitchFamily="2" charset="0"/>
                <a:ea typeface="Bahnschrift" pitchFamily="2" charset="0"/>
                <a:cs typeface="Bahnschrift" pitchFamily="2" charset="0"/>
              </a:defRPr>
            </a:pPr>
            <a:r>
              <a:rPr sz="2000" cap="none"/>
              <a:t>information security risks with a potential impact on aviation safety</a:t>
            </a:r>
            <a:endParaRPr sz="2000" cap="none"/>
          </a:p>
          <a:p>
            <a:pPr>
              <a:defRPr cap="none">
                <a:latin typeface="Bahnschrift" pitchFamily="2" charset="0"/>
                <a:ea typeface="Bahnschrift" pitchFamily="2" charset="0"/>
                <a:cs typeface="Bahnschrift" pitchFamily="2" charset="0"/>
              </a:defRPr>
            </a:pPr>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A4D8-5246-96BF-5213FEF16007}" type="slidenum">
              <a:t>13</a:t>
            </a:fld>
          </a:p>
        </p:txBody>
      </p:sp>
      <p:sp>
        <p:nvSpPr>
          <p:cNvPr id="6"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GcmAAC4GAAAKygAABAAAAAmAAAACAAAAP//////////MAAAABQAAAAAAAAAAAD//wAAAQAAAP//AAABAA=="/>
              </a:ext>
            </a:extLst>
          </p:cNvSpPr>
          <p:nvPr/>
        </p:nvSpPr>
        <p:spPr>
          <a:xfrm>
            <a:off x="358775" y="6242685"/>
            <a:ext cx="3659505" cy="287020"/>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Tree>
  </p:cSld>
  <p:clrMapOvr>
    <a:masterClrMapping/>
  </p:clrMapOvr>
  <p:timing>
    <p:tnLst>
      <p:par>
        <p:cTn id="1" dur="indefinite" restart="never" nodeType="tmRoot"/>
      </p:par>
    </p:tnLst>
  </p:timing>
</p:sld>
</file>

<file path=ppt/slides/slide1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The next steps </a:t>
            </a:r>
            <a:r>
              <a:rPr sz="2400" cap="none"/>
              <a:t>- 2/2</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BAAAAAmAAAACAAAAAAQAAD//8EBMAAAABQAAAAAAAAAAAD//wAAAQAAAP//AAABAA=="/>
              </a:ext>
            </a:extLst>
          </p:cNvSpPr>
          <p:nvPr>
            <p:ph type="obj" idx="1"/>
          </p:nvPr>
        </p:nvSpPr>
        <p:spPr>
          <a:noFill/>
          <a:ln>
            <a:noFill/>
          </a:ln>
          <a:effectLst/>
        </p:spPr>
        <p:txBody>
          <a:bodyPr vert="horz" wrap="square" lIns="91440" tIns="45720" rIns="91440" bIns="45720" numCol="1" spcCol="215900" anchor="t">
            <a:prstTxWarp prst="textNoShape">
              <a:avLst/>
            </a:prstTxWarp>
          </a:bodyPr>
          <a:lstStyle/>
          <a:p>
            <a:pPr>
              <a:defRPr cap="none">
                <a:latin typeface="Bahnschrift" pitchFamily="2" charset="0"/>
                <a:ea typeface="Bahnschrift" pitchFamily="2" charset="0"/>
                <a:cs typeface="Bahnschrift" pitchFamily="2" charset="0"/>
              </a:defRPr>
            </a:pPr>
            <a:r>
              <a:t>2 new regulations to be passed, topics:</a:t>
            </a:r>
            <a:br/>
          </a:p>
          <a:p>
            <a:pPr lvl="1">
              <a:defRPr cap="none">
                <a:latin typeface="Bahnschrift" pitchFamily="2" charset="0"/>
                <a:ea typeface="Bahnschrift" pitchFamily="2" charset="0"/>
                <a:cs typeface="Bahnschrift" pitchFamily="2" charset="0"/>
              </a:defRPr>
            </a:pPr>
            <a:r>
              <a:rPr sz="2000" cap="none"/>
              <a:t>continuing airworthiness of certified unmanned aircraft systems</a:t>
            </a:r>
            <a:br/>
            <a:r>
              <a:rPr sz="2000" cap="none"/>
              <a:t> </a:t>
            </a:r>
            <a:endParaRPr sz="2000" cap="none"/>
          </a:p>
          <a:p>
            <a:pPr lvl="1">
              <a:defRPr cap="none">
                <a:latin typeface="Bahnschrift" pitchFamily="2" charset="0"/>
                <a:ea typeface="Bahnschrift" pitchFamily="2" charset="0"/>
                <a:cs typeface="Bahnschrift" pitchFamily="2" charset="0"/>
              </a:defRPr>
            </a:pPr>
            <a:r>
              <a:rPr sz="2000" cap="none"/>
              <a:t>competent authority requirements and administrative procedures for the certification, oversight and enforcement of the continuing airworthiness of certified unmanned aircraft</a:t>
            </a:r>
            <a:endParaRPr sz="2000" cap="none"/>
          </a:p>
          <a:p>
            <a:pPr>
              <a:defRPr cap="none">
                <a:latin typeface="Bahnschrift" pitchFamily="2" charset="0"/>
                <a:ea typeface="Bahnschrift" pitchFamily="2" charset="0"/>
                <a:cs typeface="Bahnschrift" pitchFamily="2" charset="0"/>
              </a:defRPr>
            </a:pPr>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ADB4-CB44-FA26-5B11FC680C0E}" type="slidenum">
              <a:t>14</a:t>
            </a:fld>
          </a:p>
        </p:txBody>
      </p:sp>
      <p:sp>
        <p:nvSpPr>
          <p:cNvPr id="6"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GcmAAC4GAAAKygAABAAAAAmAAAACAAAAP//////////MAAAABQAAAAAAAAAAAD//wAAAQAAAP//AAABAA=="/>
              </a:ext>
            </a:extLst>
          </p:cNvSpPr>
          <p:nvPr/>
        </p:nvSpPr>
        <p:spPr>
          <a:xfrm>
            <a:off x="358775" y="6242685"/>
            <a:ext cx="3659505" cy="287020"/>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Tree>
  </p:cSld>
  <p:clrMapOvr>
    <a:masterClrMapping/>
  </p:clrMapOvr>
  <p:timing>
    <p:tnLst>
      <p:par>
        <p:cTn id="1" dur="indefinite" restart="never" nodeType="tmRoot"/>
      </p:par>
    </p:tnLst>
  </p:timing>
</p:sld>
</file>

<file path=ppt/slides/slide1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solidFill>
                  <a:schemeClr val="tx1"/>
                </a:solidFill>
                <a:latin typeface="Bahnschrift" pitchFamily="2" charset="0"/>
                <a:ea typeface="Bahnschrift" pitchFamily="2" charset="0"/>
                <a:cs typeface="Bahnschrift" pitchFamily="2" charset="0"/>
              </a:defRPr>
            </a:pPr>
            <a:r>
              <a:t>Outlook </a:t>
            </a:r>
            <a:r>
              <a:rPr sz="2400" cap="none"/>
              <a:t>- 1/2</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uicAABAAAAAmAAAACAAAAAEQAAD//8EBMAAAABQAAAAAAAAAAAD//wAAAQAAAP//AAABAA=="/>
              </a:ext>
            </a:extLst>
          </p:cNvSpPr>
          <p:nvPr>
            <p:ph type="obj" idx="1"/>
          </p:nvPr>
        </p:nvSpPr>
        <p:spPr>
          <a:xfrm>
            <a:off x="430530" y="1578610"/>
            <a:ext cx="8251825" cy="4879340"/>
          </a:xfrm>
          <a:noFill/>
          <a:ln>
            <a:noFill/>
          </a:ln>
          <a:effectLst/>
        </p:spPr>
        <p:txBody>
          <a:bodyPr vert="horz" wrap="square" lIns="91440" tIns="45720" rIns="91440" bIns="45720" numCol="1" spcCol="215900" anchor="t">
            <a:prstTxWarp prst="textNoShape">
              <a:avLst/>
            </a:prstTxWarp>
          </a:bodyPr>
          <a:lstStyle/>
          <a:p>
            <a:pPr marL="286385" indent="-286385">
              <a:spcAft>
                <a:spcPts val="1000"/>
              </a:spcAft>
              <a:defRPr sz="2400" cap="none">
                <a:latin typeface="Bahnschrift" pitchFamily="2" charset="0"/>
                <a:ea typeface="Bahnschrift" pitchFamily="2" charset="0"/>
                <a:cs typeface="Bahnschrift" pitchFamily="2" charset="0"/>
              </a:defRPr>
            </a:pPr>
          </a:p>
          <a:p>
            <a:pPr marL="286385" indent="-286385">
              <a:spcAft>
                <a:spcPts val="1000"/>
              </a:spcAft>
              <a:defRPr sz="2800" cap="none">
                <a:latin typeface="Bahnschrift" pitchFamily="2" charset="0"/>
                <a:ea typeface="Bahnschrift" pitchFamily="2" charset="0"/>
                <a:cs typeface="Bahnschrift" pitchFamily="2" charset="0"/>
              </a:defRPr>
            </a:pPr>
            <a:r>
              <a:rPr sz="2400" cap="none"/>
              <a:t>EU regulations will be directly applicable in EU Member States. Conflicting national legislation will become obsolete. Member States will remove it from their ‘books’.</a:t>
            </a:r>
            <a:endParaRPr sz="2400" cap="none"/>
          </a:p>
          <a:p>
            <a:pPr marL="286385" indent="-286385">
              <a:spcAft>
                <a:spcPts val="1000"/>
              </a:spcAft>
              <a:defRPr sz="2800" cap="none">
                <a:latin typeface="Bahnschrift" pitchFamily="2" charset="0"/>
                <a:ea typeface="Bahnschrift" pitchFamily="2" charset="0"/>
                <a:cs typeface="Bahnschrift" pitchFamily="2" charset="0"/>
              </a:defRPr>
            </a:pPr>
            <a:r>
              <a:rPr sz="2400" cap="none"/>
              <a:t>Many aspects assessed in 2023 will continue to pose challenges for UAM stakeholders, e.g. vertiport design, safety, security, zoning and construction law, and last but not least acceptance by the general public.</a:t>
            </a:r>
            <a:endParaRPr sz="2400" cap="none"/>
          </a:p>
          <a:p>
            <a:pPr marL="286385" indent="-286385">
              <a:spcAft>
                <a:spcPts val="1000"/>
              </a:spcAft>
              <a:defRPr sz="2800" cap="none">
                <a:latin typeface="Bahnschrift" pitchFamily="2" charset="0"/>
                <a:ea typeface="Bahnschrift" pitchFamily="2" charset="0"/>
                <a:cs typeface="Bahnschrift" pitchFamily="2" charset="0"/>
              </a:defRPr>
            </a:pPr>
          </a:p>
        </p:txBody>
      </p:sp>
      <p:sp>
        <p:nvSpPr>
          <p:cNvPr id="4"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5AB6-1264-F8FF-AC31DCB10EF9}" type="slidenum">
              <a:t>15</a:t>
            </a:fld>
          </a:p>
        </p:txBody>
      </p:sp>
      <p:sp>
        <p:nvSpPr>
          <p:cNvPr id="5" name="Rechteck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CsoAADmHgAAfikAABAAAAAmAAAACAAAAP//////////MAAAABQAAAAAAAAAAAD//wAAAQAAAP//AAABAA=="/>
              </a:ext>
            </a:extLst>
          </p:cNvSpPr>
          <p:nvPr/>
        </p:nvSpPr>
        <p:spPr>
          <a:xfrm>
            <a:off x="430530" y="6529705"/>
            <a:ext cx="4592320" cy="21526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6"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Tree>
  </p:cSld>
  <p:clrMapOvr>
    <a:masterClrMapping/>
  </p:clrMapOvr>
  <p:timing>
    <p:tnLst>
      <p:par>
        <p:cTn id="1" dur="indefinite" restart="never" nodeType="tmRoot"/>
      </p:par>
    </p:tnLst>
  </p:timing>
</p:sld>
</file>

<file path=ppt/slides/slide1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solidFill>
                  <a:schemeClr val="tx1"/>
                </a:solidFill>
                <a:latin typeface="Bahnschrift" pitchFamily="2" charset="0"/>
                <a:ea typeface="Bahnschrift" pitchFamily="2" charset="0"/>
                <a:cs typeface="Bahnschrift" pitchFamily="2" charset="0"/>
              </a:defRPr>
            </a:pPr>
            <a:r>
              <a:t>Outlook </a:t>
            </a:r>
            <a:r>
              <a:rPr sz="2400" cap="none"/>
              <a:t>- 2/2</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uicAABAAAAAmAAAACAAAAAEQAAD//8EBMAAAABQAAAAAAAAAAAD//wAAAQAAAP//AAABAA=="/>
              </a:ext>
            </a:extLst>
          </p:cNvSpPr>
          <p:nvPr>
            <p:ph type="obj" idx="1"/>
          </p:nvPr>
        </p:nvSpPr>
        <p:spPr>
          <a:xfrm>
            <a:off x="430530" y="1578610"/>
            <a:ext cx="8251825" cy="4879340"/>
          </a:xfrm>
          <a:noFill/>
          <a:ln>
            <a:noFill/>
          </a:ln>
          <a:effectLst/>
        </p:spPr>
        <p:txBody>
          <a:bodyPr vert="horz" wrap="square" lIns="91440" tIns="45720" rIns="91440" bIns="45720" numCol="1" spcCol="215900" anchor="t">
            <a:prstTxWarp prst="textNoShape">
              <a:avLst/>
            </a:prstTxWarp>
          </a:bodyPr>
          <a:lstStyle/>
          <a:p>
            <a:pPr marL="286385" indent="-286385">
              <a:spcAft>
                <a:spcPts val="1000"/>
              </a:spcAft>
              <a:defRPr sz="2800" cap="none">
                <a:latin typeface="Bahnschrift" pitchFamily="2" charset="0"/>
                <a:ea typeface="Bahnschrift" pitchFamily="2" charset="0"/>
                <a:cs typeface="Bahnschrift" pitchFamily="2" charset="0"/>
              </a:defRPr>
            </a:pPr>
            <a:r>
              <a:rPr sz="3200" cap="none"/>
              <a:t>It becomes ever more obvious that the implementation of a functioning, safe and coherent framework for the operation of UAM will be a task for several decades rather than years. </a:t>
            </a:r>
            <a:endParaRPr sz="3200" cap="none"/>
          </a:p>
          <a:p>
            <a:pPr marL="286385" indent="-286385">
              <a:spcAft>
                <a:spcPts val="1000"/>
              </a:spcAft>
              <a:defRPr cap="none">
                <a:latin typeface="Bahnschrift" pitchFamily="2" charset="0"/>
                <a:ea typeface="Bahnschrift" pitchFamily="2" charset="0"/>
                <a:cs typeface="Bahnschrift" pitchFamily="2" charset="0"/>
              </a:defRPr>
            </a:pPr>
            <a:r>
              <a:t>Be patient! Implementation of this program will take time.</a:t>
            </a:r>
          </a:p>
          <a:p>
            <a:pPr marL="286385" indent="-286385">
              <a:spcAft>
                <a:spcPts val="1000"/>
              </a:spcAft>
              <a:defRPr cap="none">
                <a:latin typeface="Bahnschrift" pitchFamily="2" charset="0"/>
                <a:ea typeface="Bahnschrift" pitchFamily="2" charset="0"/>
                <a:cs typeface="Bahnschrift" pitchFamily="2" charset="0"/>
              </a:defRPr>
            </a:pPr>
            <a:r>
              <a:t>Confirmed by UIC2 feedback.</a:t>
            </a:r>
          </a:p>
        </p:txBody>
      </p:sp>
      <p:sp>
        <p:nvSpPr>
          <p:cNvPr id="4"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A8F7-D8A9-B935-5EFC117B4F0B}" type="slidenum">
              <a:t>16</a:t>
            </a:fld>
          </a:p>
        </p:txBody>
      </p:sp>
      <p:sp>
        <p:nvSpPr>
          <p:cNvPr id="5" name="Rechteck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CsoAADmHgAAfikAABAAAAAmAAAACAAAAP//////////MAAAABQAAAAAAAAAAAD//wAAAQAAAP//AAABAA=="/>
              </a:ext>
            </a:extLst>
          </p:cNvSpPr>
          <p:nvPr/>
        </p:nvSpPr>
        <p:spPr>
          <a:xfrm>
            <a:off x="430530" y="6529705"/>
            <a:ext cx="4592320" cy="21526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6"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Tree>
  </p:cSld>
  <p:clrMapOvr>
    <a:masterClrMapping/>
  </p:clrMapOvr>
  <p:timing>
    <p:tnLst>
      <p:par>
        <p:cTn id="1" dur="indefinite" restart="never" nodeType="tmRoot"/>
      </p:par>
    </p:tnLst>
  </p:timing>
</p:sld>
</file>

<file path=ppt/slides/slide1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sz="6400" cap="none">
                <a:latin typeface="Bahnschrift" pitchFamily="2" charset="0"/>
                <a:ea typeface="Bahnschrift" pitchFamily="2" charset="0"/>
                <a:cs typeface="Bahnschrift" pitchFamily="2" charset="0"/>
              </a:defRPr>
            </a:pPr>
            <a:r>
              <a:t>شكرا جزيلا</a:t>
            </a:r>
          </a:p>
        </p:txBody>
      </p:sp>
      <p:sp>
        <p:nvSpPr>
          <p:cNvPr id="3"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ACDwAAfikAAAAAAAAmAAAACAAAAAEQAAD//8EBMAAAABQAAAAAAAAAAAD//wAAAQAAAP//AAABAA=="/>
              </a:ext>
            </a:extLst>
          </p:cNvSpPr>
          <p:nvPr>
            <p:ph type="sldNum" sz="quarter" idx="12"/>
          </p:nvPr>
        </p:nvSpPr>
        <p:spPr>
          <a:xfrm>
            <a:off x="0" y="6242685"/>
            <a:ext cx="2439670" cy="502285"/>
          </a:xfrm>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p>
        </p:txBody>
      </p:sp>
      <p:sp>
        <p:nvSpPr>
          <p:cNvPr id="4" name="FußzeilenBereich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CsoAADmHgAAfikAABAAAAAmAAAACAAAAP//////////MAAAABQAAAAAAAAAAAD//wAAAQAAAP//AAABAA=="/>
              </a:ext>
            </a:extLst>
          </p:cNvSpPr>
          <p:nvPr/>
        </p:nvSpPr>
        <p:spPr>
          <a:xfrm>
            <a:off x="430530" y="6529705"/>
            <a:ext cx="4592320" cy="21526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5"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7xUAANETAACJLwAAjhkAABAAAAAmAAAACAAAAP//////////MAAAABQAAAAAAAAAAAD//wAAAQAAAP//AAABAA=="/>
              </a:ext>
            </a:extLst>
          </p:cNvSpPr>
          <p:nvPr/>
        </p:nvSpPr>
        <p:spPr>
          <a:xfrm rot="594338">
            <a:off x="3565525" y="3221355"/>
            <a:ext cx="4161790" cy="932815"/>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3600" cap="none">
                <a:solidFill>
                  <a:srgbClr val="000000"/>
                </a:solidFill>
                <a:latin typeface="Bahnschrift" pitchFamily="2" charset="0"/>
                <a:ea typeface="Bahnschrift" pitchFamily="2" charset="0"/>
                <a:cs typeface="Bahnschrift" pitchFamily="2" charset="0"/>
              </a:defRPr>
            </a:pPr>
            <a:r>
              <a:t>Muchas gracias</a:t>
            </a:r>
          </a:p>
        </p:txBody>
      </p:sp>
      <p:sp>
        <p:nvSpPr>
          <p:cNvPr id="6" name="Textbox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h4AAIgLAADtMgAARREAABAAAAAmAAAACAAAAP//////////MAAAABQAAAAAAAAAAAD//wAAAQAAAP//AAABAA=="/>
              </a:ext>
            </a:extLst>
          </p:cNvSpPr>
          <p:nvPr/>
        </p:nvSpPr>
        <p:spPr>
          <a:xfrm rot="429225">
            <a:off x="4906010" y="1874520"/>
            <a:ext cx="3372485" cy="932815"/>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3600" cap="none">
                <a:solidFill>
                  <a:srgbClr val="000000"/>
                </a:solidFill>
                <a:latin typeface="Bahnschrift" pitchFamily="2" charset="0"/>
                <a:ea typeface="Bahnschrift" pitchFamily="2" charset="0"/>
                <a:cs typeface="Bahnschrift" pitchFamily="2" charset="0"/>
              </a:defRPr>
            </a:pPr>
            <a:r>
              <a:t>Thank you</a:t>
            </a:r>
          </a:p>
        </p:txBody>
      </p:sp>
      <p:sp>
        <p:nvSpPr>
          <p:cNvPr id="7" name="Textbox3"/>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MAAIQLAABuGAAAQREAABAAAAAmAAAACAAAAP//////////MAAAABQAAAAAAAAAAAD//wAAAQAAAP//AAABAA=="/>
              </a:ext>
            </a:extLst>
          </p:cNvSpPr>
          <p:nvPr/>
        </p:nvSpPr>
        <p:spPr>
          <a:xfrm rot="21138158">
            <a:off x="598805" y="1871980"/>
            <a:ext cx="3372485" cy="932815"/>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3600" cap="none">
                <a:solidFill>
                  <a:srgbClr val="000000"/>
                </a:solidFill>
                <a:latin typeface="Bahnschrift" pitchFamily="2" charset="0"/>
                <a:ea typeface="Bahnschrift" pitchFamily="2" charset="0"/>
                <a:cs typeface="Bahnschrift" pitchFamily="2" charset="0"/>
              </a:defRPr>
            </a:pPr>
            <a:r>
              <a:t>Vielen Dank</a:t>
            </a:r>
          </a:p>
        </p:txBody>
      </p:sp>
      <p:sp>
        <p:nvSpPr>
          <p:cNvPr id="8" name="Textbox4"/>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AUAAOYeAABgGwAA9iUAABAAAAAmAAAACAAAAP//////////MAAAABQAAAAAAAAAAAD//wAAAQAAAP//AAABAA=="/>
              </a:ext>
            </a:extLst>
          </p:cNvSpPr>
          <p:nvPr/>
        </p:nvSpPr>
        <p:spPr>
          <a:xfrm>
            <a:off x="861060" y="5022850"/>
            <a:ext cx="3589020" cy="114808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cap="none">
                <a:solidFill>
                  <a:srgbClr val="000000"/>
                </a:solidFill>
              </a:defRPr>
            </a:pPr>
            <a:r>
              <a:t>Michael Tegethoff, LL.M., Dipl. Grad. (IP) (LSE)</a:t>
            </a:r>
          </a:p>
          <a:p>
            <a:pPr marL="0" marR="0" indent="0" algn="l" defTabSz="914400">
              <a:lnSpc>
                <a:spcPct val="100000"/>
              </a:lnSpc>
              <a:spcBef>
                <a:spcPts val="0"/>
              </a:spcBef>
              <a:spcAft>
                <a:spcPts val="0"/>
              </a:spcAft>
              <a:buNone/>
              <a:tabLst/>
              <a:defRPr cap="none">
                <a:solidFill>
                  <a:srgbClr val="000000"/>
                </a:solidFill>
              </a:defRPr>
            </a:pPr>
            <a:r>
              <a:t>Attorney-at-Law</a:t>
            </a:r>
          </a:p>
          <a:p>
            <a:pPr marL="0" marR="0" indent="0" algn="l" defTabSz="914400">
              <a:lnSpc>
                <a:spcPct val="100000"/>
              </a:lnSpc>
              <a:spcBef>
                <a:spcPts val="0"/>
              </a:spcBef>
              <a:spcAft>
                <a:spcPts val="0"/>
              </a:spcAft>
              <a:buNone/>
              <a:tabLst/>
              <a:defRPr cap="none">
                <a:solidFill>
                  <a:srgbClr val="000000"/>
                </a:solidFill>
              </a:defRPr>
            </a:pPr>
            <a:r>
              <a:t>m_tegethoff@web.de</a:t>
            </a:r>
          </a:p>
        </p:txBody>
      </p:sp>
      <p:sp>
        <p:nvSpPr>
          <p:cNvPr id="9" name="Textbox5"/>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AUAAKEVAADdEwAA5BoAABAAAAAmAAAACAAAAP//////////MAAAABQAAAAAAAAAAAD//wAAAQAAAP//AAABAA=="/>
              </a:ext>
            </a:extLst>
          </p:cNvSpPr>
          <p:nvPr/>
        </p:nvSpPr>
        <p:spPr>
          <a:xfrm>
            <a:off x="876300" y="3515995"/>
            <a:ext cx="2352675" cy="855345"/>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4800" cap="none">
                <a:solidFill>
                  <a:srgbClr val="000000"/>
                </a:solidFill>
              </a:defRPr>
            </a:pPr>
            <a:r>
              <a:t>谢谢</a:t>
            </a:r>
          </a:p>
        </p:txBody>
      </p:sp>
      <p:sp>
        <p:nvSpPr>
          <p:cNvPr id="10" name="Textbox6"/>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xwAALweAAD5NQAAeSQAABAAAAAmAAAACAAAAP//////////MAAAABQAAAAAAAAAAAD//wAAAQAAAP//AAABAA=="/>
              </a:ext>
            </a:extLst>
          </p:cNvSpPr>
          <p:nvPr/>
        </p:nvSpPr>
        <p:spPr>
          <a:xfrm rot="1353969">
            <a:off x="4612005" y="4996180"/>
            <a:ext cx="4161790" cy="932815"/>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3600" cap="none">
                <a:solidFill>
                  <a:srgbClr val="000000"/>
                </a:solidFill>
                <a:latin typeface="Bahnschrift" pitchFamily="2" charset="0"/>
                <a:ea typeface="Bahnschrift" pitchFamily="2" charset="0"/>
                <a:cs typeface="Bahnschrift" pitchFamily="2" charset="0"/>
              </a:defRPr>
            </a:pPr>
            <a:r>
              <a:t>Merci beaucoup</a:t>
            </a:r>
          </a:p>
        </p:txBody>
      </p:sp>
      <p:sp>
        <p:nvSpPr>
          <p:cNvPr id="11" name="FußzeilenBereich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PYlAABpNQAADSkAAAAAAAAmAAAACAAAAAEQAAD//8EBMAAAABQAAAAAAAAAAAD//wAAAQAAAP//AAABAA=="/>
              </a:ext>
            </a:extLst>
          </p:cNvSpPr>
          <p:nvPr>
            <p:ph type="ftr" sz="quarter" idx="11"/>
          </p:nvPr>
        </p:nvSpPr>
        <p:spPr>
          <a:xfrm>
            <a:off x="6242685" y="6170930"/>
            <a:ext cx="2439670" cy="502285"/>
          </a:xfrm>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r>
              <a:t>17</a:t>
            </a:r>
          </a:p>
        </p:txBody>
      </p:sp>
    </p:spTree>
  </p:cSld>
  <p:clrMapOvr>
    <a:masterClrMapping/>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Contents</a:t>
            </a: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FCUAABAAAAAmAAAACAAAAAEQAAD//8EBMAAAABQAAAAAAAAAAAD//wAAAQAAAP//AAABAA=="/>
              </a:ext>
            </a:extLst>
          </p:cNvSpPr>
          <p:nvPr>
            <p:ph type="obj" idx="1"/>
          </p:nvPr>
        </p:nvSpPr>
        <p:spPr>
          <a:xfrm>
            <a:off x="430530" y="1578610"/>
            <a:ext cx="8251825" cy="4448810"/>
          </a:xfrm>
          <a:noFill/>
          <a:ln>
            <a:noFill/>
          </a:ln>
          <a:effectLst/>
        </p:spPr>
        <p:txBody>
          <a:bodyPr vert="horz" wrap="square" lIns="91440" tIns="45720" rIns="91440" bIns="45720" numCol="1" spcCol="215900" anchor="t">
            <a:prstTxWarp prst="textNoShape">
              <a:avLst/>
            </a:prstTxWarp>
          </a:bodyPr>
          <a:lstStyle/>
          <a:p>
            <a:pPr indent="-286385">
              <a:spcAft>
                <a:spcPts val="600"/>
              </a:spcAft>
              <a:defRPr cap="none">
                <a:latin typeface="Bahnschrift" pitchFamily="2" charset="0"/>
                <a:ea typeface="Bahnschrift" pitchFamily="2" charset="0"/>
                <a:cs typeface="Bahnschrift" pitchFamily="2" charset="0"/>
              </a:defRPr>
            </a:pPr>
            <a:r>
              <a:t>Recap: 2023</a:t>
            </a:r>
          </a:p>
          <a:p>
            <a:pPr indent="-286385">
              <a:spcAft>
                <a:spcPts val="600"/>
              </a:spcAft>
              <a:defRPr cap="none">
                <a:solidFill>
                  <a:schemeClr val="tx2"/>
                </a:solidFill>
                <a:latin typeface="Bahnschrift" pitchFamily="2" charset="0"/>
                <a:ea typeface="Bahnschrift" pitchFamily="2" charset="0"/>
                <a:cs typeface="Bahnschrift" pitchFamily="2" charset="0"/>
              </a:defRPr>
            </a:pPr>
            <a:r>
              <a:t>The situation today</a:t>
            </a:r>
          </a:p>
          <a:p>
            <a:pPr indent="-286385">
              <a:spcAft>
                <a:spcPts val="600"/>
              </a:spcAft>
              <a:defRPr cap="none">
                <a:solidFill>
                  <a:schemeClr val="tx2"/>
                </a:solidFill>
                <a:latin typeface="Bahnschrift" pitchFamily="2" charset="0"/>
                <a:ea typeface="Bahnschrift" pitchFamily="2" charset="0"/>
                <a:cs typeface="Bahnschrift" pitchFamily="2" charset="0"/>
              </a:defRPr>
            </a:pPr>
            <a:r>
              <a:t>Recent developments</a:t>
            </a:r>
          </a:p>
          <a:p>
            <a:pPr indent="-286385">
              <a:spcAft>
                <a:spcPts val="600"/>
              </a:spcAft>
              <a:defRPr cap="none">
                <a:solidFill>
                  <a:schemeClr val="tx2"/>
                </a:solidFill>
                <a:latin typeface="Bahnschrift" pitchFamily="2" charset="0"/>
                <a:ea typeface="Bahnschrift" pitchFamily="2" charset="0"/>
                <a:cs typeface="Bahnschrift" pitchFamily="2" charset="0"/>
              </a:defRPr>
            </a:pPr>
            <a:r>
              <a:t>The goal</a:t>
            </a:r>
          </a:p>
          <a:p>
            <a:pPr indent="-286385">
              <a:spcAft>
                <a:spcPts val="600"/>
              </a:spcAft>
              <a:defRPr cap="none">
                <a:latin typeface="Bahnschrift" pitchFamily="2" charset="0"/>
                <a:ea typeface="Bahnschrift" pitchFamily="2" charset="0"/>
                <a:cs typeface="Bahnschrift" pitchFamily="2" charset="0"/>
              </a:defRPr>
            </a:pPr>
            <a:r>
              <a:t>EU Commission’s action plan</a:t>
            </a:r>
          </a:p>
          <a:p>
            <a:pPr indent="-286385">
              <a:spcAft>
                <a:spcPts val="600"/>
              </a:spcAft>
              <a:defRPr cap="none">
                <a:latin typeface="Bahnschrift" pitchFamily="2" charset="0"/>
                <a:ea typeface="Bahnschrift" pitchFamily="2" charset="0"/>
                <a:cs typeface="Bahnschrift" pitchFamily="2" charset="0"/>
              </a:defRPr>
            </a:pPr>
            <a:r>
              <a:t>VTOL-capable aircraft</a:t>
            </a:r>
          </a:p>
          <a:p>
            <a:pPr indent="-286385">
              <a:spcAft>
                <a:spcPts val="600"/>
              </a:spcAft>
              <a:defRPr cap="none">
                <a:latin typeface="Bahnschrift" pitchFamily="2" charset="0"/>
                <a:ea typeface="Bahnschrift" pitchFamily="2" charset="0"/>
                <a:cs typeface="Bahnschrift" pitchFamily="2" charset="0"/>
              </a:defRPr>
            </a:pPr>
            <a:r>
              <a:t>The next steps</a:t>
            </a:r>
          </a:p>
          <a:p>
            <a:pPr indent="-286385">
              <a:spcAft>
                <a:spcPts val="600"/>
              </a:spcAft>
              <a:defRPr cap="none">
                <a:latin typeface="Bahnschrift" pitchFamily="2" charset="0"/>
                <a:ea typeface="Bahnschrift" pitchFamily="2" charset="0"/>
                <a:cs typeface="Bahnschrift" pitchFamily="2" charset="0"/>
              </a:defRPr>
            </a:pPr>
            <a:r>
              <a:t>Outlook</a:t>
            </a:r>
          </a:p>
          <a:p>
            <a:pPr lvl="1">
              <a:defRPr cap="none">
                <a:latin typeface="Bahnschrift" pitchFamily="2" charset="0"/>
                <a:ea typeface="Bahnschrift" pitchFamily="2" charset="0"/>
                <a:cs typeface="Bahnschrift" pitchFamily="2" charset="0"/>
              </a:defRPr>
            </a:pPr>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PYlAACqIAAADSkAABAAAAAmAAAACAAAAAEQAAD//8EBMAAAABQAAAAAAAAAAAD//wAAAQAAAP//AAABAA=="/>
              </a:ext>
            </a:extLst>
          </p:cNvSpPr>
          <p:nvPr>
            <p:ph type="ftr" sz="quarter" idx="11"/>
          </p:nvPr>
        </p:nvSpPr>
        <p:spPr>
          <a:xfrm>
            <a:off x="430530" y="6170930"/>
            <a:ext cx="4879340" cy="502285"/>
          </a:xfrm>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E69F-DE37-D133-10628F7D2745}" type="slidenum">
              <a:t>2</a:t>
            </a:fld>
          </a:p>
        </p:txBody>
      </p:sp>
    </p:spTree>
  </p:cSld>
  <p:clrMapOvr>
    <a:masterClrMapping/>
  </p:clrMapOvr>
  <p:timing>
    <p:tnLst>
      <p:par>
        <p:cTn id="1" dur="indefinite" restart="never" nodeType="tmRoot"/>
      </p:par>
    </p:tn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i="1" cap="none">
                <a:latin typeface="Bahnschrift" pitchFamily="2" charset="0"/>
                <a:ea typeface="Bahnschrift" pitchFamily="2" charset="0"/>
                <a:cs typeface="Bahnschrift" pitchFamily="2" charset="0"/>
              </a:defRPr>
            </a:pPr>
            <a:r>
              <a:rPr i="0" cap="none"/>
              <a:t>Recap: </a:t>
            </a:r>
            <a:r>
              <a:t>Contents WALA 2023</a:t>
            </a: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FCUAABAAAAAmAAAACAAAAAEQAAD//8EBMAAAABQAAAAAAAAAAAD//wAAAQAAAP//AAABAA=="/>
              </a:ext>
            </a:extLst>
          </p:cNvSpPr>
          <p:nvPr>
            <p:ph type="obj" idx="1"/>
          </p:nvPr>
        </p:nvSpPr>
        <p:spPr>
          <a:xfrm>
            <a:off x="430530" y="1578610"/>
            <a:ext cx="8251825" cy="4448810"/>
          </a:xfrm>
          <a:noFill/>
          <a:ln>
            <a:noFill/>
          </a:ln>
          <a:effectLst/>
        </p:spPr>
        <p:txBody>
          <a:bodyPr vert="horz" wrap="square" lIns="91440" tIns="45720" rIns="91440" bIns="45720" numCol="1" spcCol="215900" anchor="t">
            <a:prstTxWarp prst="textNoShape">
              <a:avLst/>
            </a:prstTxWarp>
          </a:bodyPr>
          <a:lstStyle/>
          <a:p>
            <a:pPr indent="-286385">
              <a:spcAft>
                <a:spcPts val="600"/>
              </a:spcAft>
              <a:defRPr i="1" cap="none">
                <a:latin typeface="Bahnschrift" pitchFamily="2" charset="0"/>
                <a:ea typeface="Bahnschrift" pitchFamily="2" charset="0"/>
                <a:cs typeface="Bahnschrift" pitchFamily="2" charset="0"/>
              </a:defRPr>
            </a:pPr>
            <a:r>
              <a:t>Do we need new rules?</a:t>
            </a:r>
          </a:p>
          <a:p>
            <a:pPr indent="-286385">
              <a:spcAft>
                <a:spcPts val="600"/>
              </a:spcAft>
              <a:defRPr i="1" cap="none">
                <a:latin typeface="Bahnschrift" pitchFamily="2" charset="0"/>
                <a:ea typeface="Bahnschrift" pitchFamily="2" charset="0"/>
                <a:cs typeface="Bahnschrift" pitchFamily="2" charset="0"/>
              </a:defRPr>
            </a:pPr>
            <a:r>
              <a:t>UAM as aircraft</a:t>
            </a:r>
          </a:p>
          <a:p>
            <a:pPr indent="-286385">
              <a:spcAft>
                <a:spcPts val="600"/>
              </a:spcAft>
              <a:defRPr i="1" cap="none">
                <a:latin typeface="Bahnschrift" pitchFamily="2" charset="0"/>
                <a:ea typeface="Bahnschrift" pitchFamily="2" charset="0"/>
                <a:cs typeface="Bahnschrift" pitchFamily="2" charset="0"/>
              </a:defRPr>
            </a:pPr>
            <a:r>
              <a:t>Requirements for:</a:t>
            </a:r>
          </a:p>
          <a:p>
            <a:pPr lvl="1" indent="-286385">
              <a:spcAft>
                <a:spcPts val="600"/>
              </a:spcAft>
              <a:defRPr i="1" cap="none">
                <a:latin typeface="Bahnschrift" pitchFamily="2" charset="0"/>
                <a:ea typeface="Bahnschrift" pitchFamily="2" charset="0"/>
                <a:cs typeface="Bahnschrift" pitchFamily="2" charset="0"/>
              </a:defRPr>
            </a:pPr>
            <a:r>
              <a:t>Aircraft </a:t>
            </a:r>
          </a:p>
          <a:p>
            <a:pPr lvl="1" indent="-286385">
              <a:spcAft>
                <a:spcPts val="600"/>
              </a:spcAft>
              <a:defRPr i="1" cap="none">
                <a:latin typeface="Bahnschrift" pitchFamily="2" charset="0"/>
                <a:ea typeface="Bahnschrift" pitchFamily="2" charset="0"/>
                <a:cs typeface="Bahnschrift" pitchFamily="2" charset="0"/>
              </a:defRPr>
            </a:pPr>
            <a:r>
              <a:t>Operators</a:t>
            </a:r>
          </a:p>
          <a:p>
            <a:pPr lvl="1" indent="-286385">
              <a:spcAft>
                <a:spcPts val="600"/>
              </a:spcAft>
              <a:defRPr i="1" cap="none">
                <a:latin typeface="Bahnschrift" pitchFamily="2" charset="0"/>
                <a:ea typeface="Bahnschrift" pitchFamily="2" charset="0"/>
                <a:cs typeface="Bahnschrift" pitchFamily="2" charset="0"/>
              </a:defRPr>
            </a:pPr>
            <a:r>
              <a:t>Air space integration</a:t>
            </a:r>
          </a:p>
          <a:p>
            <a:pPr lvl="1" indent="-286385">
              <a:spcAft>
                <a:spcPts val="600"/>
              </a:spcAft>
              <a:defRPr i="1" cap="none">
                <a:latin typeface="Bahnschrift" pitchFamily="2" charset="0"/>
                <a:ea typeface="Bahnschrift" pitchFamily="2" charset="0"/>
                <a:cs typeface="Bahnschrift" pitchFamily="2" charset="0"/>
              </a:defRPr>
            </a:pPr>
            <a:r>
              <a:t>Physical infrastructure</a:t>
            </a:r>
          </a:p>
          <a:p>
            <a:pPr indent="-286385">
              <a:spcAft>
                <a:spcPts val="600"/>
              </a:spcAft>
              <a:defRPr i="1" cap="none">
                <a:latin typeface="Bahnschrift" pitchFamily="2" charset="0"/>
                <a:ea typeface="Bahnschrift" pitchFamily="2" charset="0"/>
                <a:cs typeface="Bahnschrift" pitchFamily="2" charset="0"/>
              </a:defRPr>
            </a:pPr>
            <a:r>
              <a:t>Outlook</a:t>
            </a:r>
          </a:p>
          <a:p>
            <a:pPr lvl="1">
              <a:defRPr cap="none">
                <a:latin typeface="Bahnschrift" pitchFamily="2" charset="0"/>
                <a:ea typeface="Bahnschrift" pitchFamily="2" charset="0"/>
                <a:cs typeface="Bahnschrift" pitchFamily="2" charset="0"/>
              </a:defRPr>
            </a:pPr>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PYlAACqIAAADSkAABAAAAAmAAAACAAAAAEQAAD//8EBMAAAABQAAAAAAAAAAAD//wAAAQAAAP//AAABAA=="/>
              </a:ext>
            </a:extLst>
          </p:cNvSpPr>
          <p:nvPr>
            <p:ph type="ftr" sz="quarter" idx="11"/>
          </p:nvPr>
        </p:nvSpPr>
        <p:spPr>
          <a:xfrm>
            <a:off x="430530" y="6170930"/>
            <a:ext cx="4879340" cy="502285"/>
          </a:xfrm>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A7B0-17D8-FEFA-518D60B40804}" type="slidenum">
              <a:t>3</a:t>
            </a:fld>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What’s the situation today?</a:t>
            </a:r>
          </a:p>
        </p:txBody>
      </p:sp>
      <p:sp>
        <p:nvSpPr>
          <p:cNvPr id="3" name="AutoForm1"/>
          <p:cNvSpPr>
            <a:extLst>
              <a:ext uri="smNativeData">
                <pr:smNativeData xmlns:pr="smNativeData" xmlns="smNativeData" val="SMDATA_16_rgVZZhMAAAAlAAAAjQAAAA0AAAAAkAAAAEgAAACQAAAASAAAAAAAAAAAAAAAAAAAAAEAAABQAAAAAAAAAAAA4D8AAAAAAADgPwAAAAAAAOA/AAAAAAAA4D8AAAAAAADgPwAAAAAAAOA/AAAAAAAA4D8AAAAAAADgPwAAAAAAAOA/AAAAAAAA4D8CAAAAjAAAAAEAAAAAAAAAu+DjDP///wgAAAAAAAAAAAAAAAAAAAAAAAAAAAAAAAAAAAAAeAAAAAEAAABAAAAAAAAAAAAAAABaAAAAAAAAAAAAAAAAAAAAAAAAAAAAAAAAAAAAAAAAAAAAAAAAAAAAAAAAAAAAAAAAAAAAAAAAAAAAAAAAAAAAAAAAAAAAAAAAAAAAFAAAADwAAAABAAAAAAAAAAAAAAkU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UwEAAEUJAACeNwAADSkAABAAAAAmAAAACAAAAP//////////MAAAABQAAAAAAAAAAAD//wAAAQAAAP//AAABAA=="/>
              </a:ext>
            </a:extLst>
          </p:cNvSpPr>
          <p:nvPr/>
        </p:nvSpPr>
        <p:spPr>
          <a:xfrm>
            <a:off x="215265" y="1506855"/>
            <a:ext cx="8825865" cy="5166360"/>
          </a:xfrm>
          <a:prstGeom prst="cloud">
            <a:avLst/>
          </a:prstGeom>
          <a:solidFill>
            <a:schemeClr val="accent1"/>
          </a:solidFill>
          <a:ln w="12700" cap="flat" cmpd="sng" algn="ctr">
            <a:solidFill>
              <a:schemeClr val="tx1"/>
            </a:solidFill>
            <a:prstDash val="solid"/>
            <a:headEnd type="none"/>
            <a:tailEnd type="none"/>
          </a:ln>
          <a:effectLst/>
        </p:spPr>
      </p:sp>
      <p:sp>
        <p:nvSpPr>
          <p:cNvPr id="4" name="Textbox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gAAA8PAAAJEwAA0xAAABAAAAAmAAAACAAAAP//////////MAAAABQAAAAAAAAAAAD//wAAAQAAAP//AAABAA=="/>
              </a:ext>
            </a:extLst>
          </p:cNvSpPr>
          <p:nvPr/>
        </p:nvSpPr>
        <p:spPr>
          <a:xfrm rot="20784352">
            <a:off x="1300480" y="2447925"/>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4A30B"/>
                </a:solidFill>
                <a:latin typeface="Bahnschrift" pitchFamily="2" charset="0"/>
                <a:ea typeface="Bahnschrift" pitchFamily="2" charset="0"/>
                <a:cs typeface="Bahnschrift" pitchFamily="2" charset="0"/>
              </a:defRPr>
            </a:pPr>
            <a:r>
              <a:t>Propulsion systems</a:t>
            </a:r>
          </a:p>
        </p:txBody>
      </p:sp>
      <p:sp>
        <p:nvSpPr>
          <p:cNvPr id="5" name="Textbox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wAALYRAABOEwAAehMAABAAAAAmAAAACAAAAP//////////MAAAABQAAAAAAAAAAAD//wAAAQAAAP//AAABAA=="/>
              </a:ext>
            </a:extLst>
          </p:cNvSpPr>
          <p:nvPr/>
        </p:nvSpPr>
        <p:spPr>
          <a:xfrm rot="20699955">
            <a:off x="2061845" y="2879090"/>
            <a:ext cx="107632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68170F"/>
                </a:solidFill>
                <a:latin typeface="Bahnschrift" pitchFamily="2" charset="0"/>
                <a:ea typeface="Bahnschrift" pitchFamily="2" charset="0"/>
                <a:cs typeface="Bahnschrift" pitchFamily="2" charset="0"/>
              </a:defRPr>
            </a:pPr>
            <a:r>
              <a:t>Operations</a:t>
            </a:r>
          </a:p>
        </p:txBody>
      </p:sp>
      <p:sp>
        <p:nvSpPr>
          <p:cNvPr id="6" name="Textbox3"/>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3yIAAMYQAABgKgAAihIAABAAAAAmAAAACAAAAP//////////MAAAABQAAAAAAAAAAAD//wAAAQAAAP//AAABAA=="/>
              </a:ext>
            </a:extLst>
          </p:cNvSpPr>
          <p:nvPr/>
        </p:nvSpPr>
        <p:spPr>
          <a:xfrm>
            <a:off x="5668645" y="2726690"/>
            <a:ext cx="121983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Environment</a:t>
            </a:r>
          </a:p>
        </p:txBody>
      </p:sp>
      <p:sp>
        <p:nvSpPr>
          <p:cNvPr id="7" name="Textbox4"/>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hR4AABYMAACOKQAA2g0AABAAAAAmAAAACAAAAP//////////MAAAABQAAAAAAAAAAAD//wAAAQAAAP//AAABAA=="/>
              </a:ext>
            </a:extLst>
          </p:cNvSpPr>
          <p:nvPr/>
        </p:nvSpPr>
        <p:spPr>
          <a:xfrm rot="384852">
            <a:off x="4961255" y="1964690"/>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7F"/>
                </a:solidFill>
                <a:latin typeface="Bahnschrift" pitchFamily="2" charset="0"/>
                <a:ea typeface="Bahnschrift" pitchFamily="2" charset="0"/>
                <a:cs typeface="Bahnschrift" pitchFamily="2" charset="0"/>
              </a:defRPr>
            </a:pPr>
            <a:r>
              <a:t>Energy systems</a:t>
            </a:r>
          </a:p>
        </p:txBody>
      </p:sp>
      <p:sp>
        <p:nvSpPr>
          <p:cNvPr id="8" name="Textbox5"/>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gxYAADcRAACMIQAA+xIAABAAAAAmAAAACAAAAP//////////MAAAABQAAAAAAAAAAAD//wAAAQAAAP//AAABAA=="/>
              </a:ext>
            </a:extLst>
          </p:cNvSpPr>
          <p:nvPr/>
        </p:nvSpPr>
        <p:spPr>
          <a:xfrm>
            <a:off x="3659505" y="2798445"/>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7F00"/>
                </a:solidFill>
                <a:latin typeface="Bahnschrift" pitchFamily="2" charset="0"/>
                <a:ea typeface="Bahnschrift" pitchFamily="2" charset="0"/>
                <a:cs typeface="Bahnschrift" pitchFamily="2" charset="0"/>
              </a:defRPr>
            </a:pPr>
            <a:r>
              <a:t>Safety-of-design</a:t>
            </a:r>
          </a:p>
        </p:txBody>
      </p:sp>
      <p:sp>
        <p:nvSpPr>
          <p:cNvPr id="9" name="Textbox6"/>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3RMAAJEOAAA5IAAAVRAAABAAAAAmAAAACAAAAP//////////MAAAABQAAAAAAAAAAAD//wAAAQAAAP//AAABAA=="/>
              </a:ext>
            </a:extLst>
          </p:cNvSpPr>
          <p:nvPr/>
        </p:nvSpPr>
        <p:spPr>
          <a:xfrm>
            <a:off x="3228975" y="2367915"/>
            <a:ext cx="200914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Flight control systems</a:t>
            </a:r>
          </a:p>
        </p:txBody>
      </p:sp>
      <p:sp>
        <p:nvSpPr>
          <p:cNvPr id="10" name="Textbox7"/>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N0TAAAbIQAAoRUAABAAAAAmAAAACAAAAP//////////MAAAABQAAAAAAAAAAAD//wAAAQAAAP//AAABAA=="/>
              </a:ext>
            </a:extLst>
          </p:cNvSpPr>
          <p:nvPr/>
        </p:nvSpPr>
        <p:spPr>
          <a:xfrm>
            <a:off x="3372485" y="3228975"/>
            <a:ext cx="200914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Design/operations link</a:t>
            </a:r>
          </a:p>
        </p:txBody>
      </p:sp>
      <p:sp>
        <p:nvSpPr>
          <p:cNvPr id="11" name="Textbox8"/>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RwAABIWAADRKgAA1hcAABAAAAAmAAAACAAAAP//////////MAAAABQAAAAAAAAAAAD//wAAAQAAAP//AAABAA=="/>
              </a:ext>
            </a:extLst>
          </p:cNvSpPr>
          <p:nvPr/>
        </p:nvSpPr>
        <p:spPr>
          <a:xfrm rot="376235">
            <a:off x="4664075" y="3587750"/>
            <a:ext cx="229616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68170F"/>
                </a:solidFill>
                <a:latin typeface="Bahnschrift" pitchFamily="2" charset="0"/>
                <a:ea typeface="Bahnschrift" pitchFamily="2" charset="0"/>
                <a:cs typeface="Bahnschrift" pitchFamily="2" charset="0"/>
              </a:defRPr>
            </a:pPr>
            <a:r>
              <a:t>Vertiports / infrastructure</a:t>
            </a:r>
          </a:p>
        </p:txBody>
      </p:sp>
      <p:sp>
        <p:nvSpPr>
          <p:cNvPr id="12" name="Textbox9"/>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iIAAIwhAAB3LQAAUCMAABAAAAAmAAAACAAAAP//////////MAAAABQAAAAAAAAAAAD//wAAAQAAAP//AAABAA=="/>
              </a:ext>
            </a:extLst>
          </p:cNvSpPr>
          <p:nvPr/>
        </p:nvSpPr>
        <p:spPr>
          <a:xfrm>
            <a:off x="5596890" y="5453380"/>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68170F"/>
                </a:solidFill>
                <a:latin typeface="Bahnschrift" pitchFamily="2" charset="0"/>
                <a:ea typeface="Bahnschrift" pitchFamily="2" charset="0"/>
                <a:cs typeface="Bahnschrift" pitchFamily="2" charset="0"/>
              </a:defRPr>
            </a:pPr>
            <a:r>
              <a:t>Reduced endurance</a:t>
            </a:r>
          </a:p>
        </p:txBody>
      </p:sp>
      <p:sp>
        <p:nvSpPr>
          <p:cNvPr id="13" name="Textbox10"/>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QUAADAVAADGEAAA9BYAABAAAAAmAAAACAAAAP//////////MAAAABQAAAAAAAAAAAD//wAAAQAAAP//AAABAA=="/>
              </a:ext>
            </a:extLst>
          </p:cNvSpPr>
          <p:nvPr/>
        </p:nvSpPr>
        <p:spPr>
          <a:xfrm>
            <a:off x="932815" y="3444240"/>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68170F"/>
                </a:solidFill>
                <a:latin typeface="Bahnschrift" pitchFamily="2" charset="0"/>
                <a:ea typeface="Bahnschrift" pitchFamily="2" charset="0"/>
                <a:cs typeface="Bahnschrift" pitchFamily="2" charset="0"/>
              </a:defRPr>
            </a:pPr>
            <a:r>
              <a:t>Piloting techniques</a:t>
            </a:r>
          </a:p>
        </p:txBody>
      </p:sp>
      <p:sp>
        <p:nvSpPr>
          <p:cNvPr id="14" name="Textbox1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5wsAAP0hAADwFgAAwSMAABAAAAAmAAAACAAAAP//////////MAAAABQAAAAAAAAAAAD//wAAAQAAAP//AAABAA=="/>
              </a:ext>
            </a:extLst>
          </p:cNvSpPr>
          <p:nvPr/>
        </p:nvSpPr>
        <p:spPr>
          <a:xfrm rot="20447974">
            <a:off x="1934845" y="5525135"/>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68170F"/>
                </a:solidFill>
                <a:latin typeface="Bahnschrift" pitchFamily="2" charset="0"/>
                <a:ea typeface="Bahnschrift" pitchFamily="2" charset="0"/>
                <a:cs typeface="Bahnschrift" pitchFamily="2" charset="0"/>
              </a:defRPr>
            </a:pPr>
            <a:r>
              <a:t>Ground handling</a:t>
            </a:r>
          </a:p>
        </p:txBody>
      </p:sp>
      <p:sp>
        <p:nvSpPr>
          <p:cNvPr id="15" name="Textbox1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igAADQZAAACNQAA+BoAABAAAAAmAAAACAAAAP//////////MAAAABQAAAAAAAAAAAD//wAAAQAAAP//AAABAA=="/>
              </a:ext>
            </a:extLst>
          </p:cNvSpPr>
          <p:nvPr/>
        </p:nvSpPr>
        <p:spPr>
          <a:xfrm rot="779166">
            <a:off x="6607810" y="4097020"/>
            <a:ext cx="200914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Increasing automation</a:t>
            </a:r>
          </a:p>
        </p:txBody>
      </p:sp>
      <p:sp>
        <p:nvSpPr>
          <p:cNvPr id="16" name="Textbox13"/>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2wQAAEcYAAA+DQAACxoAABAAAAAmAAAACAAAAP//////////MAAAABQAAAAAAAAAAAD//wAAAQAAAP//AAABAA=="/>
              </a:ext>
            </a:extLst>
          </p:cNvSpPr>
          <p:nvPr/>
        </p:nvSpPr>
        <p:spPr>
          <a:xfrm>
            <a:off x="789305" y="3946525"/>
            <a:ext cx="136334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Human factors</a:t>
            </a:r>
          </a:p>
        </p:txBody>
      </p:sp>
      <p:sp>
        <p:nvSpPr>
          <p:cNvPr id="17" name="Textbox14"/>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SMAAN0TAADRKgAAoRUAABAAAAAmAAAACAAAAP//////////MAAAABQAAAAAAAAAAAD//wAAAQAAAP//AAABAA=="/>
              </a:ext>
            </a:extLst>
          </p:cNvSpPr>
          <p:nvPr/>
        </p:nvSpPr>
        <p:spPr>
          <a:xfrm>
            <a:off x="5812155" y="3228975"/>
            <a:ext cx="114808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Fire fighting</a:t>
            </a:r>
          </a:p>
        </p:txBody>
      </p:sp>
      <p:sp>
        <p:nvSpPr>
          <p:cNvPr id="18" name="Textbox15"/>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RcAALgYAADPGwAAfBoAABAAAAAmAAAACAAAAP//////////MAAAABQAAAAAAAAAAAD//wAAAQAAAP//AAABAA=="/>
              </a:ext>
            </a:extLst>
          </p:cNvSpPr>
          <p:nvPr/>
        </p:nvSpPr>
        <p:spPr>
          <a:xfrm>
            <a:off x="3803015" y="4018280"/>
            <a:ext cx="71755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Safety</a:t>
            </a:r>
          </a:p>
        </p:txBody>
      </p:sp>
      <p:sp>
        <p:nvSpPr>
          <p:cNvPr id="19" name="Textbox16"/>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Ih0AACkZAABuIgAA7RoAABAAAAAmAAAACAAAAP//////////MAAAABQAAAAAAAAAAAD//wAAAQAAAP//AAABAA=="/>
              </a:ext>
            </a:extLst>
          </p:cNvSpPr>
          <p:nvPr/>
        </p:nvSpPr>
        <p:spPr>
          <a:xfrm>
            <a:off x="4735830" y="4090035"/>
            <a:ext cx="86106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Security</a:t>
            </a:r>
          </a:p>
        </p:txBody>
      </p:sp>
      <p:sp>
        <p:nvSpPr>
          <p:cNvPr id="20" name="Textbox17"/>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wYAAF4bAADNDAAAIh0AABAAAAAmAAAACAAAAP//////////MAAAABQAAAAAAAAAAAD//wAAAQAAAP//AAABAA=="/>
              </a:ext>
            </a:extLst>
          </p:cNvSpPr>
          <p:nvPr/>
        </p:nvSpPr>
        <p:spPr>
          <a:xfrm>
            <a:off x="1076325" y="4448810"/>
            <a:ext cx="100457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4A30B"/>
                </a:solidFill>
                <a:latin typeface="Bahnschrift" pitchFamily="2" charset="0"/>
                <a:ea typeface="Bahnschrift" pitchFamily="2" charset="0"/>
                <a:cs typeface="Bahnschrift" pitchFamily="2" charset="0"/>
              </a:defRPr>
            </a:pPr>
            <a:r>
              <a:t>Rotorcraft</a:t>
            </a:r>
          </a:p>
        </p:txBody>
      </p:sp>
      <p:sp>
        <p:nvSpPr>
          <p:cNvPr id="21" name="Textbox18"/>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JCwAAN0TAAAdMAAAoRUAABAAAAAmAAAACAAAAP//////////MAAAABQAAAAAAAAAAAD//wAAAQAAAP//AAABAA=="/>
              </a:ext>
            </a:extLst>
          </p:cNvSpPr>
          <p:nvPr/>
        </p:nvSpPr>
        <p:spPr>
          <a:xfrm>
            <a:off x="7175500" y="3228975"/>
            <a:ext cx="64579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4A30B"/>
                </a:solidFill>
                <a:latin typeface="Bahnschrift" pitchFamily="2" charset="0"/>
                <a:ea typeface="Bahnschrift" pitchFamily="2" charset="0"/>
                <a:cs typeface="Bahnschrift" pitchFamily="2" charset="0"/>
              </a:defRPr>
            </a:pPr>
            <a:r>
              <a:t>VTOL</a:t>
            </a:r>
          </a:p>
        </p:txBody>
      </p:sp>
      <p:sp>
        <p:nvSpPr>
          <p:cNvPr id="22" name="Textbox19"/>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ihIAAF4bAABXHwAAIh0AABAAAAAmAAAACAAAAP//////////MAAAABQAAAAAAAAAAAD//wAAAQAAAP//AAABAA=="/>
              </a:ext>
            </a:extLst>
          </p:cNvSpPr>
          <p:nvPr/>
        </p:nvSpPr>
        <p:spPr>
          <a:xfrm>
            <a:off x="3013710" y="4448810"/>
            <a:ext cx="208089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4A30B"/>
                </a:solidFill>
                <a:latin typeface="Bahnschrift" pitchFamily="2" charset="0"/>
                <a:ea typeface="Bahnschrift" pitchFamily="2" charset="0"/>
                <a:cs typeface="Bahnschrift" pitchFamily="2" charset="0"/>
              </a:defRPr>
            </a:pPr>
            <a:r>
              <a:t>Multiple lift/thrust units</a:t>
            </a:r>
          </a:p>
        </p:txBody>
      </p:sp>
      <p:sp>
        <p:nvSpPr>
          <p:cNvPr id="23" name="Textbox20"/>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mhkAAN8iAAAUJQAAoyQAABAAAAAmAAAACAAAAP//////////MAAAABQAAAAAAAAAAAD//wAAAQAAAP//AAABAA=="/>
              </a:ext>
            </a:extLst>
          </p:cNvSpPr>
          <p:nvPr/>
        </p:nvSpPr>
        <p:spPr>
          <a:xfrm>
            <a:off x="4161790" y="5668645"/>
            <a:ext cx="186563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4A30B"/>
                </a:solidFill>
                <a:latin typeface="Bahnschrift" pitchFamily="2" charset="0"/>
                <a:ea typeface="Bahnschrift" pitchFamily="2" charset="0"/>
                <a:cs typeface="Bahnschrift" pitchFamily="2" charset="0"/>
              </a:defRPr>
            </a:pPr>
            <a:r>
              <a:t>Combustion engines</a:t>
            </a:r>
          </a:p>
        </p:txBody>
      </p:sp>
      <p:sp>
        <p:nvSpPr>
          <p:cNvPr id="24" name="Textbox2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qiAAAF4bAAC6JwAAIh0AABAAAAAmAAAACAAAAP//////////MAAAABQAAAAAAAAAAAD//wAAAQAAAP//AAABAA=="/>
              </a:ext>
            </a:extLst>
          </p:cNvSpPr>
          <p:nvPr/>
        </p:nvSpPr>
        <p:spPr>
          <a:xfrm rot="965933">
            <a:off x="5309870" y="4448810"/>
            <a:ext cx="114808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Fly-by-wire</a:t>
            </a:r>
          </a:p>
        </p:txBody>
      </p:sp>
      <p:sp>
        <p:nvSpPr>
          <p:cNvPr id="25" name="Textbox2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RcAABshAAB1HgAA3yIAABAAAAAmAAAACAAAAP//////////MAAAABQAAAAAAAAAAAD//wAAAQAAAP//AAABAA=="/>
              </a:ext>
            </a:extLst>
          </p:cNvSpPr>
          <p:nvPr/>
        </p:nvSpPr>
        <p:spPr>
          <a:xfrm rot="21089595">
            <a:off x="3803015" y="5381625"/>
            <a:ext cx="114808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Fly-by-light</a:t>
            </a:r>
          </a:p>
        </p:txBody>
      </p:sp>
      <p:sp>
        <p:nvSpPr>
          <p:cNvPr id="26" name="Textbox23"/>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1CkAAHkMAADkMAAAPQ4AABAAAAAmAAAACAAAAP//////////MAAAABQAAAAAAAAAAAD//wAAAQAAAP//AAABAA=="/>
              </a:ext>
            </a:extLst>
          </p:cNvSpPr>
          <p:nvPr/>
        </p:nvSpPr>
        <p:spPr>
          <a:xfrm rot="1023963">
            <a:off x="6799580" y="2027555"/>
            <a:ext cx="114808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Certification</a:t>
            </a:r>
          </a:p>
        </p:txBody>
      </p:sp>
      <p:sp>
        <p:nvSpPr>
          <p:cNvPr id="27" name="Textbox24"/>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ywAAEwQAACeNAAAEBIAABAAAAAmAAAACAAAAP//////////MAAAABQAAAAAAAAAAAD//wAAAQAAAP//AAABAA=="/>
              </a:ext>
            </a:extLst>
          </p:cNvSpPr>
          <p:nvPr/>
        </p:nvSpPr>
        <p:spPr>
          <a:xfrm rot="778730">
            <a:off x="7190105" y="2649220"/>
            <a:ext cx="136334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FF0000"/>
                </a:solidFill>
                <a:latin typeface="Bahnschrift" pitchFamily="2" charset="0"/>
                <a:ea typeface="Bahnschrift" pitchFamily="2" charset="0"/>
                <a:cs typeface="Bahnschrift" pitchFamily="2" charset="0"/>
              </a:defRPr>
            </a:pPr>
            <a:r>
              <a:t>Airworthiness</a:t>
            </a:r>
          </a:p>
        </p:txBody>
      </p:sp>
      <p:sp>
        <p:nvSpPr>
          <p:cNvPr id="28" name="Textbox25"/>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w8AACkZAAChFQAA7RoAABAAAAAmAAAACAAAAP//////////MAAAABQAAAAAAAAAAAD//wAAAQAAAP//AAABAA=="/>
              </a:ext>
            </a:extLst>
          </p:cNvSpPr>
          <p:nvPr/>
        </p:nvSpPr>
        <p:spPr>
          <a:xfrm>
            <a:off x="2511425" y="4090035"/>
            <a:ext cx="100457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7F"/>
                </a:solidFill>
                <a:latin typeface="Bahnschrift" pitchFamily="2" charset="0"/>
                <a:ea typeface="Bahnschrift" pitchFamily="2" charset="0"/>
                <a:cs typeface="Bahnschrift" pitchFamily="2" charset="0"/>
              </a:defRPr>
            </a:pPr>
            <a:r>
              <a:t>Hydrogen</a:t>
            </a:r>
          </a:p>
        </p:txBody>
      </p:sp>
      <p:sp>
        <p:nvSpPr>
          <p:cNvPr id="29" name="Textbox26"/>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gQAAJMdAABzDwAAVx8AABAAAAAmAAAACAAAAP//////////MAAAABQAAAAAAAAAAAD//wAAAQAAAP//AAABAA=="/>
              </a:ext>
            </a:extLst>
          </p:cNvSpPr>
          <p:nvPr/>
        </p:nvSpPr>
        <p:spPr>
          <a:xfrm>
            <a:off x="717550" y="4807585"/>
            <a:ext cx="179387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7F"/>
                </a:solidFill>
                <a:latin typeface="Bahnschrift" pitchFamily="2" charset="0"/>
                <a:ea typeface="Bahnschrift" pitchFamily="2" charset="0"/>
                <a:cs typeface="Bahnschrift" pitchFamily="2" charset="0"/>
              </a:defRPr>
            </a:pPr>
            <a:r>
              <a:t>Batteries/chemistry</a:t>
            </a:r>
          </a:p>
        </p:txBody>
      </p:sp>
      <p:sp>
        <p:nvSpPr>
          <p:cNvPr id="30" name="Textbox27"/>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ysAABIWAACOMAAA1hcAABAAAAAmAAAACAAAAP//////////MAAAABQAAAAAAAAAAAD//wAAAQAAAP//AAABAA=="/>
              </a:ext>
            </a:extLst>
          </p:cNvSpPr>
          <p:nvPr/>
        </p:nvSpPr>
        <p:spPr>
          <a:xfrm>
            <a:off x="7103745" y="3587750"/>
            <a:ext cx="78930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7F"/>
                </a:solidFill>
                <a:latin typeface="Bahnschrift" pitchFamily="2" charset="0"/>
                <a:ea typeface="Bahnschrift" pitchFamily="2" charset="0"/>
                <a:cs typeface="Bahnschrift" pitchFamily="2" charset="0"/>
              </a:defRPr>
            </a:pPr>
            <a:r>
              <a:t>Hybrid</a:t>
            </a:r>
          </a:p>
        </p:txBody>
      </p:sp>
      <p:sp>
        <p:nvSpPr>
          <p:cNvPr id="31" name="Textbox28"/>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SAAAFcfAACVLAAAGyEAABAAAAAmAAAACAAAAP//////////MAAAABQAAAAAAAAAAAD//wAAAQAAAP//AAABAA=="/>
              </a:ext>
            </a:extLst>
          </p:cNvSpPr>
          <p:nvPr/>
        </p:nvSpPr>
        <p:spPr>
          <a:xfrm>
            <a:off x="5238115" y="5094605"/>
            <a:ext cx="200914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7F00"/>
                </a:solidFill>
                <a:latin typeface="Bahnschrift" pitchFamily="2" charset="0"/>
                <a:ea typeface="Bahnschrift" pitchFamily="2" charset="0"/>
                <a:cs typeface="Bahnschrift" pitchFamily="2" charset="0"/>
              </a:defRPr>
            </a:pPr>
            <a:r>
              <a:t>Prevention of fatalities</a:t>
            </a:r>
          </a:p>
        </p:txBody>
      </p:sp>
      <p:sp>
        <p:nvSpPr>
          <p:cNvPr id="32" name="Textbox29"/>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hAAAJMdAAAEHgAAVx8AABAAAAAmAAAACAAAAP//////////MAAAABQAAAAAAAAAAAD//wAAAQAAAP//AAABAA=="/>
              </a:ext>
            </a:extLst>
          </p:cNvSpPr>
          <p:nvPr/>
        </p:nvSpPr>
        <p:spPr>
          <a:xfrm>
            <a:off x="2726690" y="4807585"/>
            <a:ext cx="215265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7F00"/>
                </a:solidFill>
                <a:latin typeface="Bahnschrift" pitchFamily="2" charset="0"/>
                <a:ea typeface="Bahnschrift" pitchFamily="2" charset="0"/>
                <a:cs typeface="Bahnschrift" pitchFamily="2" charset="0"/>
              </a:defRPr>
            </a:pPr>
            <a:r>
              <a:t>High-volume operations</a:t>
            </a:r>
          </a:p>
        </p:txBody>
      </p:sp>
      <p:sp>
        <p:nvSpPr>
          <p:cNvPr id="33" name="Textbox30"/>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g4AAJ8WAABKHAAAMRgAABAAAAAmAAAACAAAAP//////////MAAAABQAAAAAAAAAAAD//wAAAQAAAP//AAABAA=="/>
              </a:ext>
            </a:extLst>
          </p:cNvSpPr>
          <p:nvPr/>
        </p:nvSpPr>
        <p:spPr>
          <a:xfrm rot="21111735">
            <a:off x="2302510" y="3677285"/>
            <a:ext cx="2296160" cy="25527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7F00"/>
                </a:solidFill>
                <a:latin typeface="Bahnschrift" pitchFamily="2" charset="0"/>
                <a:ea typeface="Bahnschrift" pitchFamily="2" charset="0"/>
                <a:cs typeface="Bahnschrift" pitchFamily="2" charset="0"/>
              </a:defRPr>
            </a:pPr>
            <a:r>
              <a:t>Protection of third parties</a:t>
            </a:r>
          </a:p>
        </p:txBody>
      </p:sp>
      <p:sp>
        <p:nvSpPr>
          <p:cNvPr id="34" name="Textbox3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ygAAO0aAACsLwAAsRwAABAAAAAmAAAACAAAAP//////////MAAAABQAAAAAAAAAAAD//wAAAQAAAP//AAABAA=="/>
              </a:ext>
            </a:extLst>
          </p:cNvSpPr>
          <p:nvPr/>
        </p:nvSpPr>
        <p:spPr>
          <a:xfrm rot="594287">
            <a:off x="6529705" y="4377055"/>
            <a:ext cx="121983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Noise levels</a:t>
            </a:r>
          </a:p>
        </p:txBody>
      </p:sp>
      <p:sp>
        <p:nvSpPr>
          <p:cNvPr id="35" name="Textbox3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AUAAMgfAAAZEgAAjCEAABAAAAAmAAAACAAAAP//////////MAAAABQAAAAAAAAAAAD//wAAAQAAAP//AAABAA=="/>
              </a:ext>
            </a:extLst>
          </p:cNvSpPr>
          <p:nvPr/>
        </p:nvSpPr>
        <p:spPr>
          <a:xfrm>
            <a:off x="861060" y="5166360"/>
            <a:ext cx="2080895"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Air traffic management</a:t>
            </a:r>
          </a:p>
        </p:txBody>
      </p:sp>
      <p:sp>
        <p:nvSpPr>
          <p:cNvPr id="36" name="Textbox33"/>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RcAABQlAADfIgAA2CYAABAAAAAmAAAACAAAAP//////////MAAAABQAAAAAAAAAAAD//wAAAQAAAP//AAABAA=="/>
              </a:ext>
            </a:extLst>
          </p:cNvSpPr>
          <p:nvPr/>
        </p:nvSpPr>
        <p:spPr>
          <a:xfrm>
            <a:off x="3803015" y="6027420"/>
            <a:ext cx="1865630" cy="28702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sz="1400" cap="none">
                <a:solidFill>
                  <a:srgbClr val="000000"/>
                </a:solidFill>
                <a:latin typeface="Bahnschrift" pitchFamily="2" charset="0"/>
                <a:ea typeface="Bahnschrift" pitchFamily="2" charset="0"/>
                <a:cs typeface="Bahnschrift" pitchFamily="2" charset="0"/>
              </a:defRPr>
            </a:pPr>
            <a:r>
              <a:t>Flight crew licensing</a:t>
            </a:r>
          </a:p>
        </p:txBody>
      </p:sp>
      <p:sp>
        <p:nvSpPr>
          <p:cNvPr id="37" name="Rechteck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onAACqIAAADSkAABAAAAAmAAAACAAAAP//////////MAAAABQAAAAAAAAAAAD//wAAAQAAAP//AAABAA=="/>
              </a:ext>
            </a:extLst>
          </p:cNvSpPr>
          <p:nvPr/>
        </p:nvSpPr>
        <p:spPr>
          <a:xfrm>
            <a:off x="430530" y="6457950"/>
            <a:ext cx="4879340" cy="21526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38"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39"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67C3-03E9-8DEE-91BC51A07BC4}" type="slidenum">
              <a:t>4</a:t>
            </a:fld>
          </a:p>
        </p:txBody>
      </p:sp>
    </p:spTree>
  </p:cSld>
  <p:clrMapOvr>
    <a:masterClrMapping/>
  </p:clrMapOvr>
  <p:timing>
    <p:tnLst>
      <p:par>
        <p:cTn id="1" dur="indefinite" restart="never" nodeType="tmRoot"/>
      </p:par>
    </p:tnLst>
  </p:timing>
</p:sld>
</file>

<file path=ppt/slides/slide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Recent developments</a:t>
            </a:r>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BAAAAAmAAAACAAAAAAQAAD//8EBMAAAABQAAAAAAAAAAAD//wAAAQAAAP//AAABAA=="/>
              </a:ext>
            </a:extLst>
          </p:cNvSpPr>
          <p:nvPr>
            <p:ph type="obj" idx="1"/>
          </p:nvPr>
        </p:nvSpPr>
        <p:spPr>
          <a:noFill/>
          <a:ln>
            <a:noFill/>
          </a:ln>
          <a:effectLst/>
        </p:spPr>
        <p:txBody>
          <a:bodyPr vert="horz" wrap="square" lIns="91440" tIns="45720" rIns="91440" bIns="45720" numCol="1" spcCol="215900" anchor="t">
            <a:prstTxWarp prst="textNoShape">
              <a:avLst/>
            </a:prstTxWarp>
          </a:bodyPr>
          <a:lstStyle/>
          <a:p>
            <a:pPr marL="0" marR="0" indent="0" algn="l" defTabSz="914400">
              <a:lnSpc>
                <a:spcPct val="100000"/>
              </a:lnSpc>
              <a:spcBef>
                <a:spcPts val="0"/>
              </a:spcBef>
              <a:spcAft>
                <a:spcPts val="0"/>
              </a:spcAft>
              <a:buNone/>
              <a:tabLst>
                <a:tab pos="2232025" algn="l"/>
              </a:tabLst>
              <a:defRPr sz="2800" cap="none">
                <a:solidFill>
                  <a:srgbClr val="000000"/>
                </a:solidFill>
                <a:latin typeface="Bahnschrift" pitchFamily="2" charset="0"/>
                <a:ea typeface="Bahnschrift" pitchFamily="2" charset="0"/>
                <a:cs typeface="Bahnschrift" pitchFamily="2" charset="0"/>
              </a:defRPr>
            </a:pPr>
            <a:r>
              <a:t>August 2023: 	European Union Air Safety Agency 		</a:t>
            </a:r>
            <a:br/>
            <a:r>
              <a:t>	(EASA) provided Opinion 03/2023 </a:t>
            </a:r>
            <a:br/>
          </a:p>
          <a:p>
            <a:pPr marL="0" marR="0" indent="0" algn="l" defTabSz="914400">
              <a:lnSpc>
                <a:spcPct val="100000"/>
              </a:lnSpc>
              <a:spcBef>
                <a:spcPts val="0"/>
              </a:spcBef>
              <a:spcAft>
                <a:spcPts val="0"/>
              </a:spcAft>
              <a:buNone/>
              <a:tabLst>
                <a:tab pos="2195830" algn="l"/>
              </a:tabLst>
              <a:defRPr sz="2800" cap="none">
                <a:solidFill>
                  <a:srgbClr val="000000"/>
                </a:solidFill>
                <a:latin typeface="Bahnschrift" pitchFamily="2" charset="0"/>
                <a:ea typeface="Bahnschrift" pitchFamily="2" charset="0"/>
                <a:cs typeface="Bahnschrift" pitchFamily="2" charset="0"/>
              </a:defRPr>
            </a:pPr>
            <a:r>
              <a:t>April 2024: 	Commission of the European Union </a:t>
            </a:r>
            <a:br/>
            <a:r>
              <a:t>	(EU COM) adopted host of measures 			</a:t>
            </a:r>
            <a:br/>
            <a:r>
              <a:t>	based on EASA Opinion </a:t>
            </a:r>
          </a:p>
          <a:p>
            <a:pPr marL="0" marR="0" indent="0" algn="l" defTabSz="914400">
              <a:lnSpc>
                <a:spcPct val="100000"/>
              </a:lnSpc>
              <a:spcBef>
                <a:spcPts val="0"/>
              </a:spcBef>
              <a:spcAft>
                <a:spcPts val="0"/>
              </a:spcAft>
              <a:buNone/>
              <a:tabLst/>
              <a:defRPr sz="2800" cap="none">
                <a:solidFill>
                  <a:srgbClr val="000000"/>
                </a:solidFill>
                <a:latin typeface="Bahnschrift" pitchFamily="2" charset="0"/>
                <a:ea typeface="Bahnschrift" pitchFamily="2" charset="0"/>
                <a:cs typeface="Bahnschrift" pitchFamily="2" charset="0"/>
              </a:defRPr>
            </a:pPr>
          </a:p>
          <a:p>
            <a:pPr marL="0" marR="0" indent="0" algn="l" defTabSz="914400">
              <a:lnSpc>
                <a:spcPct val="100000"/>
              </a:lnSpc>
              <a:spcBef>
                <a:spcPts val="0"/>
              </a:spcBef>
              <a:spcAft>
                <a:spcPts val="0"/>
              </a:spcAft>
              <a:buNone/>
              <a:tabLst>
                <a:tab pos="2232025" algn="l"/>
              </a:tabLst>
              <a:defRPr sz="2800" cap="none">
                <a:solidFill>
                  <a:srgbClr val="000000"/>
                </a:solidFill>
                <a:latin typeface="Bahnschrift" pitchFamily="2" charset="0"/>
                <a:ea typeface="Bahnschrift" pitchFamily="2" charset="0"/>
                <a:cs typeface="Bahnschrift" pitchFamily="2" charset="0"/>
              </a:defRPr>
            </a:pPr>
          </a:p>
        </p:txBody>
      </p:sp>
      <p:sp>
        <p:nvSpPr>
          <p:cNvPr id="4"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BAHAAAfikAABAAAAAmAAAACAAAAAEQAAD//8EBMAAAABQAAAAAAAAAAAD//wAAAQAAAP//AAABAA=="/>
              </a:ext>
            </a:extLst>
          </p:cNvSpPr>
          <p:nvPr>
            <p:ph type="ftr" sz="quarter" idx="11"/>
          </p:nvPr>
        </p:nvSpPr>
        <p:spPr>
          <a:xfrm>
            <a:off x="0" y="6242685"/>
            <a:ext cx="4592320" cy="502285"/>
          </a:xfrm>
          <a:noFill/>
          <a:ln>
            <a:noFill/>
          </a:ln>
          <a:effectLst/>
        </p:spPr>
        <p:txBody>
          <a:bodyPr vert="horz" wrap="square" lIns="91440" tIns="45720" rIns="91440" bIns="45720" numCol="1" spcCol="215900" anchor="t">
            <a:prstTxWarp prst="textNoShape">
              <a:avLst/>
            </a:prstTxWarp>
          </a:bodyPr>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 Michael Tegethoff for WALA XIV, 31 May 2024, Bahrain</a:t>
            </a:r>
          </a:p>
        </p:txBody>
      </p:sp>
      <p:sp>
        <p:nvSpPr>
          <p:cNvPr id="5"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ACDwAAfikAABAAAAAmAAAACAAAAAEQAAD//8EBMAAAABQAAAAAAAAAAAD//wAAAQAAAP//AAABAA=="/>
              </a:ext>
            </a:extLst>
          </p:cNvSpPr>
          <p:nvPr>
            <p:ph type="sldNum" sz="quarter" idx="12"/>
          </p:nvPr>
        </p:nvSpPr>
        <p:spPr>
          <a:xfrm>
            <a:off x="0" y="6242685"/>
            <a:ext cx="2439670" cy="502285"/>
          </a:xfrm>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p>
        </p:txBody>
      </p:sp>
    </p:spTree>
  </p:cSld>
  <p:clrMapOvr>
    <a:masterClrMapping/>
  </p:clrMapOvr>
  <p:timing>
    <p:tnLst>
      <p:par>
        <p:cTn id="1" dur="indefinite" restart="never" nodeType="tmRoot"/>
      </p:par>
    </p:tnLst>
  </p:timing>
</p:sld>
</file>

<file path=ppt/slides/slide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The goal </a:t>
            </a:r>
            <a:r>
              <a:rPr sz="2400" cap="none"/>
              <a:t>- examples, non-comprehensive</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P8AAAAF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P8AAAB/f38AgICAA8zMzADAwP8Af39/AAAAAAAAAAAAAAAAAAAAAAAAAAAAIQAAABgAAAAUAAAApgIAALYJAACoEQAAgxYAABAAAAAmAAAACAAAAAGQAAD//8EBMAAAABQAAAAAAAAAAAD//wAAAQAAAP//AAABAA=="/>
              </a:ext>
            </a:extLst>
          </p:cNvSpPr>
          <p:nvPr>
            <p:ph type="obj" sz="quarter" idx="1"/>
          </p:nvPr>
        </p:nvSpPr>
        <p:spPr>
          <a:xfrm>
            <a:off x="430530" y="1578610"/>
            <a:ext cx="2439670" cy="2080895"/>
          </a:xfrm>
          <a:noFill/>
          <a:ln w="3175" cap="flat" cmpd="sng" algn="ctr">
            <a:solidFill>
              <a:srgbClr val="FF0000"/>
            </a:solidFill>
            <a:prstDash val="solid"/>
            <a:headEnd type="none"/>
            <a:tailEnd type="none"/>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285750" marR="0" indent="-285750" algn="l" defTabSz="449580">
              <a:lnSpc>
                <a:spcPct val="100000"/>
              </a:lnSpc>
              <a:spcBef>
                <a:spcPts val="0"/>
              </a:spcBef>
              <a:spcAft>
                <a:spcPts val="0"/>
              </a:spcAft>
              <a:buClrTx/>
              <a:buSzTx/>
              <a:buFontTx/>
              <a:buChar char="•"/>
              <a:tabLst/>
              <a:defRPr cap="none">
                <a:latin typeface="Bahnschrift" pitchFamily="2" charset="0"/>
                <a:ea typeface="Bahnschrift" pitchFamily="2" charset="0"/>
                <a:cs typeface="Bahnschrift" pitchFamily="2" charset="0"/>
              </a:defRPr>
            </a:pPr>
            <a:r>
              <a:t>In the air</a:t>
            </a:r>
          </a:p>
          <a:p>
            <a:pPr marL="285750" marR="0" indent="-285750" algn="l" defTabSz="449580">
              <a:lnSpc>
                <a:spcPct val="100000"/>
              </a:lnSpc>
              <a:spcBef>
                <a:spcPts val="0"/>
              </a:spcBef>
              <a:spcAft>
                <a:spcPts val="0"/>
              </a:spcAft>
              <a:buClrTx/>
              <a:buSzTx/>
              <a:buFontTx/>
              <a:buChar char="•"/>
              <a:tabLst/>
              <a:defRPr cap="none">
                <a:solidFill>
                  <a:srgbClr val="FF0000"/>
                </a:solidFill>
                <a:latin typeface="Bahnschrift" pitchFamily="2" charset="0"/>
                <a:ea typeface="Bahnschrift" pitchFamily="2" charset="0"/>
                <a:cs typeface="Bahnschrift" pitchFamily="2" charset="0"/>
              </a:defRPr>
            </a:pPr>
            <a:r>
              <a:t>Safety</a:t>
            </a:r>
          </a:p>
          <a:p>
            <a:pPr lvl="1" marL="619125" marR="0" indent="-285750" algn="l" defTabSz="449580">
              <a:lnSpc>
                <a:spcPct val="100000"/>
              </a:lnSpc>
              <a:spcBef>
                <a:spcPts val="0"/>
              </a:spcBef>
              <a:spcAft>
                <a:spcPts val="0"/>
              </a:spcAft>
              <a:buClrTx/>
              <a:buSzTx/>
              <a:buFontTx/>
              <a:buChar char="–"/>
              <a:tabLst/>
              <a:defRPr cap="none">
                <a:solidFill>
                  <a:srgbClr val="FF0000"/>
                </a:solidFill>
                <a:latin typeface="Bahnschrift" pitchFamily="2" charset="0"/>
                <a:ea typeface="Bahnschrift" pitchFamily="2" charset="0"/>
                <a:cs typeface="Bahnschrift" pitchFamily="2" charset="0"/>
              </a:defRPr>
            </a:pPr>
            <a:r>
              <a:t>Certification</a:t>
            </a:r>
          </a:p>
          <a:p>
            <a:pPr lvl="1" marL="619125" marR="0" indent="-285750" algn="l" defTabSz="449580">
              <a:lnSpc>
                <a:spcPct val="100000"/>
              </a:lnSpc>
              <a:spcBef>
                <a:spcPts val="0"/>
              </a:spcBef>
              <a:spcAft>
                <a:spcPts val="0"/>
              </a:spcAft>
              <a:buClrTx/>
              <a:buSzTx/>
              <a:buFontTx/>
              <a:buChar char="–"/>
              <a:tabLst/>
              <a:defRPr cap="none">
                <a:solidFill>
                  <a:srgbClr val="FF0000"/>
                </a:solidFill>
                <a:latin typeface="Bahnschrift" pitchFamily="2" charset="0"/>
                <a:ea typeface="Bahnschrift" pitchFamily="2" charset="0"/>
                <a:cs typeface="Bahnschrift" pitchFamily="2" charset="0"/>
              </a:defRPr>
            </a:pPr>
            <a:r>
              <a:t>Airworthiness</a:t>
            </a:r>
          </a:p>
          <a:p>
            <a:pPr lvl="1" marL="619125" marR="0" indent="-285750" algn="l" defTabSz="449580">
              <a:lnSpc>
                <a:spcPct val="100000"/>
              </a:lnSpc>
              <a:spcBef>
                <a:spcPts val="0"/>
              </a:spcBef>
              <a:spcAft>
                <a:spcPts val="0"/>
              </a:spcAft>
              <a:buClrTx/>
              <a:buSzTx/>
              <a:buFontTx/>
              <a:buChar char="–"/>
              <a:tabLst/>
              <a:defRPr cap="none">
                <a:solidFill>
                  <a:srgbClr val="FF0000"/>
                </a:solidFill>
                <a:latin typeface="Bahnschrift" pitchFamily="2" charset="0"/>
                <a:ea typeface="Bahnschrift" pitchFamily="2" charset="0"/>
                <a:cs typeface="Bahnschrift" pitchFamily="2" charset="0"/>
              </a:defRPr>
            </a:pPr>
            <a:r>
              <a:t>Increasing automation</a:t>
            </a:r>
          </a:p>
        </p:txBody>
      </p:sp>
      <p:sp>
        <p:nvSpPr>
          <p:cNvPr id="4" name="Objekt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GgXDwAF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GgXDwB/f38AgICAA8zMzADAwP8Af39/AAAAAAAAAAAAAAAAAAAAAAAAAAAAIQAAABgAAAAUAAAAThQAALYJAABCKwAA3RMAABAAAAAmAAAACAAAAAGQAAD//8EBMAAAABQAAAAAAAAAAAD//wAAAQAAAP//AAABAA=="/>
              </a:ext>
            </a:extLst>
          </p:cNvSpPr>
          <p:nvPr>
            <p:ph type="obj" sz="quarter" idx="2"/>
          </p:nvPr>
        </p:nvSpPr>
        <p:spPr>
          <a:xfrm>
            <a:off x="3300730" y="1578610"/>
            <a:ext cx="3731260" cy="1650365"/>
          </a:xfrm>
          <a:noFill/>
          <a:ln w="3175" cap="flat" cmpd="sng" algn="ctr">
            <a:solidFill>
              <a:srgbClr val="68170F"/>
            </a:solidFill>
            <a:prstDash val="solid"/>
            <a:headEnd type="none"/>
            <a:tailEnd type="none"/>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285750" marR="0" indent="-285750" algn="l" defTabSz="449580">
              <a:lnSpc>
                <a:spcPct val="100000"/>
              </a:lnSpc>
              <a:spcBef>
                <a:spcPts val="0"/>
              </a:spcBef>
              <a:spcAft>
                <a:spcPts val="0"/>
              </a:spcAft>
              <a:buClrTx/>
              <a:buSzTx/>
              <a:buFontTx/>
              <a:buChar char="•"/>
              <a:tabLst/>
              <a:defRPr sz="2200" cap="none">
                <a:latin typeface="Bahnschrift" pitchFamily="2" charset="0"/>
                <a:ea typeface="Bahnschrift" pitchFamily="2" charset="0"/>
                <a:cs typeface="Bahnschrift" pitchFamily="2" charset="0"/>
              </a:defRPr>
            </a:pPr>
            <a:r>
              <a:t>On the ground</a:t>
            </a:r>
          </a:p>
          <a:p>
            <a:pPr marL="285750" marR="0" indent="-285750" algn="l" defTabSz="449580">
              <a:lnSpc>
                <a:spcPct val="100000"/>
              </a:lnSpc>
              <a:spcBef>
                <a:spcPts val="0"/>
              </a:spcBef>
              <a:spcAft>
                <a:spcPts val="0"/>
              </a:spcAft>
              <a:buClrTx/>
              <a:buSzTx/>
              <a:buFontTx/>
              <a:buChar char="•"/>
              <a:tabLst/>
              <a:defRPr sz="2200" cap="none">
                <a:solidFill>
                  <a:srgbClr val="68170F"/>
                </a:solidFill>
                <a:latin typeface="Bahnschrift" pitchFamily="2" charset="0"/>
                <a:ea typeface="Bahnschrift" pitchFamily="2" charset="0"/>
                <a:cs typeface="Bahnschrift" pitchFamily="2" charset="0"/>
              </a:defRPr>
            </a:pPr>
            <a:r>
              <a:t>Safety</a:t>
            </a:r>
          </a:p>
          <a:p>
            <a:pPr lvl="1" marL="619125" marR="0" indent="-285750" algn="l" defTabSz="449580">
              <a:lnSpc>
                <a:spcPct val="100000"/>
              </a:lnSpc>
              <a:spcBef>
                <a:spcPts val="0"/>
              </a:spcBef>
              <a:spcAft>
                <a:spcPts val="0"/>
              </a:spcAft>
              <a:buClrTx/>
              <a:buSzTx/>
              <a:buFontTx/>
              <a:buChar char="–"/>
              <a:tabLst/>
              <a:defRPr cap="none">
                <a:solidFill>
                  <a:srgbClr val="68170F"/>
                </a:solidFill>
                <a:latin typeface="Bahnschrift" pitchFamily="2" charset="0"/>
                <a:ea typeface="Bahnschrift" pitchFamily="2" charset="0"/>
                <a:cs typeface="Bahnschrift" pitchFamily="2" charset="0"/>
              </a:defRPr>
            </a:pPr>
            <a:r>
              <a:t>Vertiports/infrastructure</a:t>
            </a:r>
          </a:p>
          <a:p>
            <a:pPr lvl="1" marL="619125" marR="0" indent="-285750" algn="l" defTabSz="449580">
              <a:lnSpc>
                <a:spcPct val="100000"/>
              </a:lnSpc>
              <a:spcBef>
                <a:spcPts val="0"/>
              </a:spcBef>
              <a:spcAft>
                <a:spcPts val="0"/>
              </a:spcAft>
              <a:buClrTx/>
              <a:buSzTx/>
              <a:buFontTx/>
              <a:buChar char="–"/>
              <a:tabLst/>
              <a:defRPr cap="none">
                <a:solidFill>
                  <a:srgbClr val="68170F"/>
                </a:solidFill>
                <a:latin typeface="Bahnschrift" pitchFamily="2" charset="0"/>
                <a:ea typeface="Bahnschrift" pitchFamily="2" charset="0"/>
                <a:cs typeface="Bahnschrift" pitchFamily="2" charset="0"/>
              </a:defRPr>
            </a:pPr>
            <a:r>
              <a:t>Fire fighting</a:t>
            </a:r>
          </a:p>
          <a:p>
            <a:pPr marL="285750" marR="0" indent="-285750" algn="l" defTabSz="449580">
              <a:lnSpc>
                <a:spcPct val="100000"/>
              </a:lnSpc>
              <a:spcBef>
                <a:spcPts val="0"/>
              </a:spcBef>
              <a:spcAft>
                <a:spcPts val="0"/>
              </a:spcAft>
              <a:buClrTx/>
              <a:buSzTx/>
              <a:buFontTx/>
              <a:buChar char="•"/>
              <a:tabLst/>
              <a:defRPr sz="2200" cap="none">
                <a:latin typeface="Bahnschrift" pitchFamily="2" charset="0"/>
                <a:ea typeface="Bahnschrift" pitchFamily="2" charset="0"/>
                <a:cs typeface="Bahnschrift" pitchFamily="2" charset="0"/>
              </a:defRPr>
            </a:pPr>
            <a:r>
              <a:t>Security</a:t>
            </a:r>
          </a:p>
        </p:txBody>
      </p:sp>
      <p:sp>
        <p:nvSpPr>
          <p:cNvPr id="5" name="Objekt4"/>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fwAK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fwB/f38AgICAA8zMzADAwP8Af39/AAAAAAAAAAAAAAAAAAAAAAAAAAAAIQAAABgAAAAUAAAApgIAALgYAACRDgAAhSUAABAAAAAmAAAACAAAAAGQAAD//8EBMAAAABQAAAAAAAAAAAD//wAAAQAAAP//AAABAA=="/>
              </a:ext>
            </a:extLst>
          </p:cNvSpPr>
          <p:nvPr>
            <p:ph type="obj" sz="quarter" idx="3"/>
          </p:nvPr>
        </p:nvSpPr>
        <p:spPr>
          <a:xfrm>
            <a:off x="430530" y="4018280"/>
            <a:ext cx="1937385" cy="2080895"/>
          </a:xfrm>
          <a:noFill/>
          <a:ln w="6350" cap="flat" cmpd="sng" algn="ctr">
            <a:solidFill>
              <a:srgbClr val="00007F"/>
            </a:solidFill>
            <a:prstDash val="solid"/>
            <a:headEnd type="none"/>
            <a:tailEnd type="none"/>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285750" marR="0" indent="-285750" algn="l" defTabSz="449580">
              <a:lnSpc>
                <a:spcPct val="100000"/>
              </a:lnSpc>
              <a:spcBef>
                <a:spcPts val="0"/>
              </a:spcBef>
              <a:spcAft>
                <a:spcPts val="0"/>
              </a:spcAft>
              <a:buClrTx/>
              <a:buSzTx/>
              <a:buFontTx/>
              <a:buChar char="•"/>
              <a:tabLst/>
              <a:defRPr cap="none">
                <a:latin typeface="Bahnschrift" pitchFamily="2" charset="0"/>
                <a:ea typeface="Bahnschrift" pitchFamily="2" charset="0"/>
                <a:cs typeface="Bahnschrift" pitchFamily="2" charset="0"/>
              </a:defRPr>
            </a:pPr>
            <a:r>
              <a:rPr cap="none">
                <a:solidFill>
                  <a:srgbClr val="00007F"/>
                </a:solidFill>
              </a:rPr>
              <a:t>Energy systems</a:t>
            </a:r>
            <a:endParaRPr cap="none">
              <a:solidFill>
                <a:srgbClr val="00007F"/>
              </a:solidFill>
            </a:endParaRPr>
          </a:p>
          <a:p>
            <a:pPr marL="285750" marR="0" indent="-285750" algn="l" defTabSz="449580">
              <a:lnSpc>
                <a:spcPct val="100000"/>
              </a:lnSpc>
              <a:spcBef>
                <a:spcPts val="0"/>
              </a:spcBef>
              <a:spcAft>
                <a:spcPts val="0"/>
              </a:spcAft>
              <a:buClrTx/>
              <a:buSzTx/>
              <a:buFontTx/>
              <a:buChar char="•"/>
              <a:tabLst/>
              <a:defRPr cap="none">
                <a:solidFill>
                  <a:srgbClr val="00007F"/>
                </a:solidFill>
                <a:latin typeface="Bahnschrift" pitchFamily="2" charset="0"/>
                <a:ea typeface="Bahnschrift" pitchFamily="2" charset="0"/>
                <a:cs typeface="Bahnschrift" pitchFamily="2" charset="0"/>
              </a:defRPr>
            </a:pPr>
            <a:r>
              <a:t>Batteries</a:t>
            </a:r>
          </a:p>
          <a:p>
            <a:pPr marL="285750" marR="0" indent="-285750" algn="l" defTabSz="449580">
              <a:lnSpc>
                <a:spcPct val="100000"/>
              </a:lnSpc>
              <a:spcBef>
                <a:spcPts val="0"/>
              </a:spcBef>
              <a:spcAft>
                <a:spcPts val="0"/>
              </a:spcAft>
              <a:buClrTx/>
              <a:buSzTx/>
              <a:buFontTx/>
              <a:buChar char="•"/>
              <a:tabLst/>
              <a:defRPr cap="none">
                <a:solidFill>
                  <a:srgbClr val="00007F"/>
                </a:solidFill>
                <a:latin typeface="Bahnschrift" pitchFamily="2" charset="0"/>
                <a:ea typeface="Bahnschrift" pitchFamily="2" charset="0"/>
                <a:cs typeface="Bahnschrift" pitchFamily="2" charset="0"/>
              </a:defRPr>
            </a:pPr>
            <a:r>
              <a:t>Hydrogen</a:t>
            </a:r>
          </a:p>
          <a:p>
            <a:pPr marL="285750" marR="0" indent="-285750" algn="l" defTabSz="449580">
              <a:lnSpc>
                <a:spcPct val="100000"/>
              </a:lnSpc>
              <a:spcBef>
                <a:spcPts val="0"/>
              </a:spcBef>
              <a:spcAft>
                <a:spcPts val="0"/>
              </a:spcAft>
              <a:buClrTx/>
              <a:buSzTx/>
              <a:buFontTx/>
              <a:buChar char="•"/>
              <a:tabLst/>
              <a:defRPr cap="none">
                <a:latin typeface="Bahnschrift" pitchFamily="2" charset="0"/>
                <a:ea typeface="Bahnschrift" pitchFamily="2" charset="0"/>
                <a:cs typeface="Bahnschrift" pitchFamily="2" charset="0"/>
              </a:defRPr>
            </a:pPr>
            <a:r>
              <a:rPr cap="none">
                <a:solidFill>
                  <a:srgbClr val="00007F"/>
                </a:solidFill>
              </a:rPr>
              <a:t>Hybrid</a:t>
            </a:r>
            <a:endParaRPr cap="none">
              <a:solidFill>
                <a:srgbClr val="00007F"/>
              </a:solidFill>
            </a:endParaRPr>
          </a:p>
        </p:txBody>
      </p:sp>
      <p:sp>
        <p:nvSpPr>
          <p:cNvPr id="6" name="Objekt3"/>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kF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jCEAAFcfAACHNAAAZyYAABAAAAAmAAAACAAAAAGQAAD//8EBMAAAABQAAAAAAAAAAAD//wAAAQAAAP//AAABAA=="/>
              </a:ext>
            </a:extLst>
          </p:cNvSpPr>
          <p:nvPr>
            <p:ph type="obj" sz="quarter" idx="4"/>
          </p:nvPr>
        </p:nvSpPr>
        <p:spPr>
          <a:xfrm>
            <a:off x="5453380" y="5094605"/>
            <a:ext cx="3085465" cy="1148080"/>
          </a:xfrm>
          <a:noFill/>
          <a:ln w="3175" cap="flat" cmpd="sng" algn="ctr">
            <a:solidFill>
              <a:schemeClr val="tx1"/>
            </a:solidFill>
            <a:prstDash val="solid"/>
            <a:headEnd type="none"/>
            <a:tailEnd type="none"/>
          </a:ln>
          <a:effectLst/>
        </p:spPr>
        <p:txBody>
          <a:bodyPr vert="horz" wrap="square" lIns="91440" tIns="45720" rIns="91440" bIns="45720" numCol="1" spcCol="215900" anchor="t">
            <a:prstTxWarp prst="textNoShape">
              <a:avLst/>
            </a:prstTxWarp>
          </a:bodyPr>
          <a:lstStyle>
            <a:lvl1pPr marL="285750" marR="0" indent="-285750" algn="l" defTabSz="449580">
              <a:lnSpc>
                <a:spcPct val="100000"/>
              </a:lnSpc>
              <a:spcBef>
                <a:spcPts val="0"/>
              </a:spcBef>
              <a:spcAft>
                <a:spcPts val="0"/>
              </a:spcAft>
              <a:buClrTx/>
              <a:buSzTx/>
              <a:buFontTx/>
              <a:buChar char="•"/>
              <a:tabLst/>
              <a:defRPr sz="2400" b="0" i="0" u="none" strike="noStrike" kern="1" cap="none" spc="0" baseline="0">
                <a:solidFill>
                  <a:schemeClr val="tx1"/>
                </a:solidFill>
                <a:effectLst/>
                <a:latin typeface="Arial" pitchFamily="2" charset="0"/>
                <a:ea typeface="SimSun" pitchFamily="0" charset="0"/>
                <a:cs typeface="Times New Roman" pitchFamily="1" charset="0"/>
              </a:defRPr>
            </a:lvl1pPr>
            <a:lvl2pPr marL="619125" marR="0" indent="-285750" algn="l" defTabSz="449580">
              <a:lnSpc>
                <a:spcPct val="100000"/>
              </a:lnSpc>
              <a:spcBef>
                <a:spcPts val="0"/>
              </a:spcBef>
              <a:spcAft>
                <a:spcPts val="0"/>
              </a:spcAft>
              <a:buClrTx/>
              <a:buSzTx/>
              <a:buFontTx/>
              <a:buChar char="–"/>
              <a:tabLst/>
              <a:defRPr sz="2000" b="0" i="0" u="none" strike="noStrike" kern="1" cap="none" spc="0" baseline="0">
                <a:solidFill>
                  <a:schemeClr val="tx1"/>
                </a:solidFill>
                <a:effectLst/>
                <a:latin typeface="Arial" pitchFamily="2" charset="0"/>
                <a:ea typeface="SimSun" pitchFamily="0" charset="0"/>
                <a:cs typeface="Times New Roman" pitchFamily="1" charset="0"/>
              </a:defRPr>
            </a:lvl2pPr>
            <a:lvl3pPr marL="952500" marR="0" indent="-285750" algn="l" defTabSz="449580">
              <a:lnSpc>
                <a:spcPct val="100000"/>
              </a:lnSpc>
              <a:spcBef>
                <a:spcPts val="0"/>
              </a:spcBef>
              <a:spcAft>
                <a:spcPts val="0"/>
              </a:spcAft>
              <a:buClrTx/>
              <a:buSzTx/>
              <a:buFontTx/>
              <a:buChar char="•"/>
              <a:tabLst/>
              <a:defRPr sz="1800" b="0" i="0" u="none" strike="noStrike" kern="1" cap="none" spc="0" baseline="0">
                <a:solidFill>
                  <a:schemeClr val="tx1"/>
                </a:solidFill>
                <a:effectLst/>
                <a:latin typeface="Arial" pitchFamily="2" charset="0"/>
                <a:ea typeface="SimSun" pitchFamily="0" charset="0"/>
                <a:cs typeface="Times New Roman" pitchFamily="1" charset="0"/>
              </a:defRPr>
            </a:lvl3pPr>
            <a:lvl4pPr marL="1333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4pPr>
            <a:lvl5pPr marL="1714500" marR="0" indent="-285750" algn="l" defTabSz="449580">
              <a:lnSpc>
                <a:spcPct val="100000"/>
              </a:lnSpc>
              <a:spcBef>
                <a:spcPts val="0"/>
              </a:spcBef>
              <a:spcAft>
                <a:spcPts val="0"/>
              </a:spcAft>
              <a:buClrTx/>
              <a:buSzTx/>
              <a:buFontTx/>
              <a:buChar char="»"/>
              <a:tabLst/>
              <a:defRPr sz="1600" b="0" i="0" u="none" strike="noStrike" kern="1" cap="none" spc="0" baseline="0">
                <a:solidFill>
                  <a:schemeClr val="tx1"/>
                </a:solidFill>
                <a:effectLst/>
                <a:latin typeface="Arial" pitchFamily="2" charset="0"/>
                <a:ea typeface="SimSun" pitchFamily="0" charset="0"/>
                <a:cs typeface="Times New Roman" pitchFamily="1" charset="0"/>
              </a:defRPr>
            </a:lvl5pPr>
          </a:lstStyle>
          <a:p>
            <a:pPr marL="285750" marR="0" indent="-285750" algn="l" defTabSz="449580">
              <a:lnSpc>
                <a:spcPct val="100000"/>
              </a:lnSpc>
              <a:spcBef>
                <a:spcPts val="0"/>
              </a:spcBef>
              <a:spcAft>
                <a:spcPts val="0"/>
              </a:spcAft>
              <a:buClrTx/>
              <a:buSzTx/>
              <a:buFontTx/>
              <a:buChar char="•"/>
              <a:tabLst/>
              <a:defRPr sz="2200" cap="none">
                <a:solidFill>
                  <a:srgbClr val="FF0000"/>
                </a:solidFill>
                <a:latin typeface="Bahnschrift" pitchFamily="2" charset="0"/>
                <a:ea typeface="Bahnschrift" pitchFamily="2" charset="0"/>
                <a:cs typeface="Bahnschrift" pitchFamily="2" charset="0"/>
              </a:defRPr>
            </a:pPr>
            <a:r>
              <a:t>Human factors</a:t>
            </a:r>
          </a:p>
          <a:p>
            <a:pPr marL="285750" marR="0" indent="-285750" algn="l" defTabSz="449580">
              <a:lnSpc>
                <a:spcPct val="100000"/>
              </a:lnSpc>
              <a:spcBef>
                <a:spcPts val="0"/>
              </a:spcBef>
              <a:spcAft>
                <a:spcPts val="0"/>
              </a:spcAft>
              <a:buClrTx/>
              <a:buSzTx/>
              <a:buFontTx/>
              <a:buChar char="•"/>
              <a:tabLst/>
              <a:defRPr sz="2200" cap="none">
                <a:solidFill>
                  <a:srgbClr val="68170F"/>
                </a:solidFill>
                <a:latin typeface="Bahnschrift" pitchFamily="2" charset="0"/>
                <a:ea typeface="Bahnschrift" pitchFamily="2" charset="0"/>
                <a:cs typeface="Bahnschrift" pitchFamily="2" charset="0"/>
              </a:defRPr>
            </a:pPr>
            <a:r>
              <a:t>Piloting techniques</a:t>
            </a:r>
          </a:p>
          <a:p>
            <a:pPr marL="285750" marR="0" indent="-285750" algn="l" defTabSz="449580">
              <a:lnSpc>
                <a:spcPct val="100000"/>
              </a:lnSpc>
              <a:spcBef>
                <a:spcPts val="0"/>
              </a:spcBef>
              <a:spcAft>
                <a:spcPts val="0"/>
              </a:spcAft>
              <a:buClrTx/>
              <a:buSzTx/>
              <a:buFontTx/>
              <a:buChar char="•"/>
              <a:tabLst/>
              <a:defRPr sz="2200" cap="none">
                <a:solidFill>
                  <a:srgbClr val="00007F"/>
                </a:solidFill>
                <a:latin typeface="Bahnschrift" pitchFamily="2" charset="0"/>
                <a:ea typeface="Bahnschrift" pitchFamily="2" charset="0"/>
                <a:cs typeface="Bahnschrift" pitchFamily="2" charset="0"/>
              </a:defRPr>
            </a:pPr>
            <a:r>
              <a:rPr cap="none">
                <a:solidFill>
                  <a:schemeClr val="tx1"/>
                </a:solidFill>
              </a:rPr>
              <a:t>Flight crew licensing</a:t>
            </a:r>
            <a:endParaRPr cap="none">
              <a:solidFill>
                <a:schemeClr val="tx1"/>
              </a:solidFill>
            </a:endParaRPr>
          </a:p>
        </p:txBody>
      </p:sp>
      <p:sp>
        <p:nvSpPr>
          <p:cNvPr id="7" name="Objekt5"/>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PSjCwAF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PSjCwB/f38AgICAA8zMzADAwP8Af39/AAAAAAAAAAAAAAAAAAAAAAAAAAAAIQAAABgAAAAUAAAAyB8AAL8UAABLNgAAdR4AABAAAAAmAAAACAAAAP//////////MAAAABQAAAAAAAAAAAD//wAAAQAAAP//AAABAA=="/>
              </a:ext>
            </a:extLst>
          </p:cNvSpPr>
          <p:nvPr/>
        </p:nvSpPr>
        <p:spPr>
          <a:xfrm>
            <a:off x="5166360" y="3372485"/>
            <a:ext cx="3659505" cy="1578610"/>
          </a:xfrm>
          <a:prstGeom prst="rect">
            <a:avLst/>
          </a:prstGeom>
          <a:noFill/>
          <a:ln w="3175" cap="flat" cmpd="sng" algn="ctr">
            <a:solidFill>
              <a:srgbClr val="F4A30B"/>
            </a:solidFill>
            <a:prstDash val="solid"/>
            <a:headEnd type="none"/>
            <a:tailEnd type="none"/>
          </a:ln>
          <a:effectLst/>
        </p:spPr>
        <p:txBody>
          <a:bodyPr vert="horz" wrap="square" lIns="91440" tIns="45720" rIns="91440" bIns="45720" numCol="1" spcCol="215900" anchor="t"/>
          <a:lstStyle/>
          <a:p>
            <a:pPr marL="285750" marR="0" indent="-285750" algn="l" defTabSz="449580">
              <a:lnSpc>
                <a:spcPct val="100000"/>
              </a:lnSpc>
              <a:spcBef>
                <a:spcPts val="0"/>
              </a:spcBef>
              <a:spcAft>
                <a:spcPts val="0"/>
              </a:spcAft>
              <a:buClrTx/>
              <a:buSzTx/>
              <a:buFontTx/>
              <a:buChar char="•"/>
              <a:tabLst/>
              <a:defRPr sz="2400" cap="none">
                <a:solidFill>
                  <a:srgbClr val="F4A30B"/>
                </a:solidFill>
                <a:latin typeface="Bahnschrift" pitchFamily="2" charset="0"/>
                <a:ea typeface="Bahnschrift" pitchFamily="2" charset="0"/>
                <a:cs typeface="Bahnschrift" pitchFamily="2" charset="0"/>
              </a:defRPr>
            </a:pPr>
            <a:r>
              <a:t>Propulsion systems</a:t>
            </a:r>
          </a:p>
          <a:p>
            <a:pPr marL="285750" marR="0" indent="-285750" algn="l" defTabSz="449580">
              <a:lnSpc>
                <a:spcPct val="100000"/>
              </a:lnSpc>
              <a:spcBef>
                <a:spcPts val="0"/>
              </a:spcBef>
              <a:spcAft>
                <a:spcPts val="0"/>
              </a:spcAft>
              <a:buClrTx/>
              <a:buSzTx/>
              <a:buFontTx/>
              <a:buChar char="•"/>
              <a:tabLst/>
              <a:defRPr sz="2400" cap="none">
                <a:solidFill>
                  <a:srgbClr val="F4A30B"/>
                </a:solidFill>
                <a:latin typeface="Bahnschrift" pitchFamily="2" charset="0"/>
                <a:ea typeface="Bahnschrift" pitchFamily="2" charset="0"/>
                <a:cs typeface="Bahnschrift" pitchFamily="2" charset="0"/>
              </a:defRPr>
            </a:pPr>
            <a:r>
              <a:t>Combustion engines</a:t>
            </a:r>
          </a:p>
          <a:p>
            <a:pPr marL="285750" marR="0" indent="-285750" algn="l" defTabSz="449580">
              <a:lnSpc>
                <a:spcPct val="100000"/>
              </a:lnSpc>
              <a:spcBef>
                <a:spcPts val="0"/>
              </a:spcBef>
              <a:spcAft>
                <a:spcPts val="0"/>
              </a:spcAft>
              <a:buClrTx/>
              <a:buSzTx/>
              <a:buFontTx/>
              <a:buChar char="•"/>
              <a:tabLst/>
              <a:defRPr sz="2400" cap="none">
                <a:solidFill>
                  <a:srgbClr val="F4A30B"/>
                </a:solidFill>
                <a:latin typeface="Bahnschrift" pitchFamily="2" charset="0"/>
                <a:ea typeface="Bahnschrift" pitchFamily="2" charset="0"/>
                <a:cs typeface="Bahnschrift" pitchFamily="2" charset="0"/>
              </a:defRPr>
            </a:pPr>
            <a:r>
              <a:t>Rotorcraft</a:t>
            </a:r>
          </a:p>
          <a:p>
            <a:pPr marL="285750" marR="0" indent="-285750" algn="l" defTabSz="449580">
              <a:lnSpc>
                <a:spcPct val="100000"/>
              </a:lnSpc>
              <a:spcBef>
                <a:spcPts val="0"/>
              </a:spcBef>
              <a:spcAft>
                <a:spcPts val="0"/>
              </a:spcAft>
              <a:buClrTx/>
              <a:buSzTx/>
              <a:buFontTx/>
              <a:buChar char="•"/>
              <a:tabLst/>
              <a:defRPr sz="2400" cap="none">
                <a:solidFill>
                  <a:srgbClr val="F4A30B"/>
                </a:solidFill>
                <a:latin typeface="Bahnschrift" pitchFamily="2" charset="0"/>
                <a:ea typeface="Bahnschrift" pitchFamily="2" charset="0"/>
                <a:cs typeface="Bahnschrift" pitchFamily="2" charset="0"/>
              </a:defRPr>
            </a:pPr>
            <a:r>
              <a:t>Multiple thrust engines</a:t>
            </a:r>
          </a:p>
        </p:txBody>
      </p:sp>
      <p:sp>
        <p:nvSpPr>
          <p:cNvPr id="8" name="Rechteck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B/AAAF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B/AAB/f38AgICAA8zMzADAwP8Af39/AAAAAAAAAAAAAAAAAAAAAAAAAAAAIQAAABgAAAAUAAAAGRIAAGUXAADmHgAASScAABAAAAAmAAAACAAAAP//////////MAAAABQAAAAAAAAAAAD//wAAAQAAAP//AAABAA=="/>
              </a:ext>
            </a:extLst>
          </p:cNvSpPr>
          <p:nvPr/>
        </p:nvSpPr>
        <p:spPr>
          <a:xfrm>
            <a:off x="2941955" y="3803015"/>
            <a:ext cx="2080895" cy="2583180"/>
          </a:xfrm>
          <a:prstGeom prst="rect">
            <a:avLst/>
          </a:prstGeom>
          <a:noFill/>
          <a:ln w="3175" cap="flat" cmpd="sng" algn="ctr">
            <a:solidFill>
              <a:srgbClr val="007F00"/>
            </a:solidFill>
            <a:prstDash val="solid"/>
            <a:headEnd type="none"/>
            <a:tailEnd type="none"/>
          </a:ln>
          <a:effectLst/>
        </p:spPr>
        <p:txBody>
          <a:bodyPr vert="horz" wrap="square" lIns="91440" tIns="45720" rIns="91440" bIns="45720" numCol="1" spcCol="215900" anchor="t"/>
          <a:lstStyle/>
          <a:p>
            <a:pPr marL="285750" marR="0" indent="-285750" algn="l" defTabSz="449580">
              <a:lnSpc>
                <a:spcPct val="100000"/>
              </a:lnSpc>
              <a:spcBef>
                <a:spcPts val="0"/>
              </a:spcBef>
              <a:spcAft>
                <a:spcPts val="0"/>
              </a:spcAft>
              <a:buClrTx/>
              <a:buSzTx/>
              <a:buFontTx/>
              <a:buChar char="•"/>
              <a:tabLst/>
              <a:defRPr sz="2000" cap="none">
                <a:solidFill>
                  <a:srgbClr val="007F00"/>
                </a:solidFill>
                <a:latin typeface="Bahnschrift" pitchFamily="2" charset="0"/>
                <a:ea typeface="Bahnschrift" pitchFamily="2" charset="0"/>
                <a:cs typeface="Bahnschrift" pitchFamily="2" charset="0"/>
              </a:defRPr>
            </a:pPr>
            <a:r>
              <a:t>Safety-of-design</a:t>
            </a:r>
          </a:p>
          <a:p>
            <a:pPr marL="285750" marR="0" indent="-285750" algn="l" defTabSz="449580">
              <a:lnSpc>
                <a:spcPct val="100000"/>
              </a:lnSpc>
              <a:spcBef>
                <a:spcPts val="0"/>
              </a:spcBef>
              <a:spcAft>
                <a:spcPts val="0"/>
              </a:spcAft>
              <a:buClrTx/>
              <a:buSzTx/>
              <a:buFontTx/>
              <a:buChar char="•"/>
              <a:tabLst/>
              <a:defRPr sz="2000" cap="none">
                <a:solidFill>
                  <a:srgbClr val="007F00"/>
                </a:solidFill>
                <a:latin typeface="Bahnschrift" pitchFamily="2" charset="0"/>
                <a:ea typeface="Bahnschrift" pitchFamily="2" charset="0"/>
                <a:cs typeface="Bahnschrift" pitchFamily="2" charset="0"/>
              </a:defRPr>
            </a:pPr>
            <a:r>
              <a:t>Protection of third parties</a:t>
            </a:r>
          </a:p>
          <a:p>
            <a:pPr marL="285750" marR="0" indent="-285750" algn="l" defTabSz="449580">
              <a:lnSpc>
                <a:spcPct val="100000"/>
              </a:lnSpc>
              <a:spcBef>
                <a:spcPts val="0"/>
              </a:spcBef>
              <a:spcAft>
                <a:spcPts val="0"/>
              </a:spcAft>
              <a:buClrTx/>
              <a:buSzTx/>
              <a:buFontTx/>
              <a:buChar char="•"/>
              <a:tabLst/>
              <a:defRPr sz="2000" cap="none">
                <a:solidFill>
                  <a:srgbClr val="007F00"/>
                </a:solidFill>
                <a:latin typeface="Bahnschrift" pitchFamily="2" charset="0"/>
                <a:ea typeface="Bahnschrift" pitchFamily="2" charset="0"/>
                <a:cs typeface="Bahnschrift" pitchFamily="2" charset="0"/>
              </a:defRPr>
            </a:pPr>
            <a:r>
              <a:t>Prevention of fatalities</a:t>
            </a:r>
          </a:p>
          <a:p>
            <a:pPr marL="285750" marR="0" indent="-285750" algn="l" defTabSz="449580">
              <a:lnSpc>
                <a:spcPct val="100000"/>
              </a:lnSpc>
              <a:spcBef>
                <a:spcPts val="0"/>
              </a:spcBef>
              <a:spcAft>
                <a:spcPts val="0"/>
              </a:spcAft>
              <a:buClrTx/>
              <a:buSzTx/>
              <a:buFontTx/>
              <a:buChar char="•"/>
              <a:tabLst/>
              <a:defRPr sz="2000" cap="none">
                <a:solidFill>
                  <a:srgbClr val="007F00"/>
                </a:solidFill>
                <a:latin typeface="Bahnschrift" pitchFamily="2" charset="0"/>
                <a:ea typeface="Bahnschrift" pitchFamily="2" charset="0"/>
                <a:cs typeface="Bahnschrift" pitchFamily="2" charset="0"/>
              </a:defRPr>
            </a:pPr>
            <a:r>
              <a:t>High-volume operations</a:t>
            </a:r>
          </a:p>
          <a:p>
            <a:pPr marL="285750" marR="0" indent="-285750" algn="l" defTabSz="449580">
              <a:lnSpc>
                <a:spcPct val="100000"/>
              </a:lnSpc>
              <a:spcBef>
                <a:spcPts val="0"/>
              </a:spcBef>
              <a:spcAft>
                <a:spcPts val="0"/>
              </a:spcAft>
              <a:buClrTx/>
              <a:buSzTx/>
              <a:buFontTx/>
              <a:buChar char="•"/>
              <a:tabLst/>
              <a:defRPr sz="2400" cap="none">
                <a:solidFill>
                  <a:srgbClr val="007F00"/>
                </a:solidFill>
                <a:latin typeface="Bahnschrift" pitchFamily="2" charset="0"/>
                <a:ea typeface="Bahnschrift" pitchFamily="2" charset="0"/>
                <a:cs typeface="Bahnschrift" pitchFamily="2" charset="0"/>
              </a:defRPr>
            </a:pPr>
          </a:p>
          <a:p>
            <a:pPr marL="285750" marR="0" indent="-285750" algn="l" defTabSz="449580">
              <a:lnSpc>
                <a:spcPct val="100000"/>
              </a:lnSpc>
              <a:spcBef>
                <a:spcPts val="0"/>
              </a:spcBef>
              <a:spcAft>
                <a:spcPts val="0"/>
              </a:spcAft>
              <a:buClrTx/>
              <a:buSzTx/>
              <a:buFontTx/>
              <a:buChar char="•"/>
              <a:tabLst/>
              <a:defRPr sz="2400" cap="none">
                <a:solidFill>
                  <a:srgbClr val="007F00"/>
                </a:solidFill>
                <a:latin typeface="Bahnschrift" pitchFamily="2" charset="0"/>
                <a:ea typeface="Bahnschrift" pitchFamily="2" charset="0"/>
                <a:cs typeface="Bahnschrift" pitchFamily="2" charset="0"/>
              </a:defRPr>
            </a:pPr>
          </a:p>
        </p:txBody>
      </p:sp>
      <p:sp>
        <p:nvSpPr>
          <p:cNvPr id="9" name="Rechteck2"/>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onAACqIAAADSkAABAAAAAmAAAACAAAAP//////////MAAAABQAAAAAAAAAAAD//wAAAQAAAP//AAABAA=="/>
              </a:ext>
            </a:extLst>
          </p:cNvSpPr>
          <p:nvPr/>
        </p:nvSpPr>
        <p:spPr>
          <a:xfrm>
            <a:off x="430530" y="6457950"/>
            <a:ext cx="4879340" cy="21526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Michael Tegethoff for WALA XIV, 31 May 2024, Bahrain</a:t>
            </a:r>
          </a:p>
        </p:txBody>
      </p:sp>
      <p:sp>
        <p:nvSpPr>
          <p:cNvPr id="10" name="Fußzeilen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11"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63CA-98F0-8475-95A5483B72C0}" type="slidenum">
              <a:t>6</a:t>
            </a:fld>
          </a:p>
        </p:txBody>
      </p:sp>
    </p:spTree>
  </p:cSld>
  <p:clrMapOvr>
    <a:masterClrMapping/>
  </p:clrMapOvr>
  <p:timing>
    <p:tnLst>
      <p:par>
        <p:cTn id="1" dur="indefinite" restart="never" nodeType="tmRoot"/>
      </p:par>
    </p:tnLst>
  </p:timing>
</p:sld>
</file>

<file path=ppt/slides/slide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EU COM’s plan </a:t>
            </a:r>
            <a:r>
              <a:rPr sz="2400" cap="none"/>
              <a:t>- 1/3</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AAAAAAmAAAACAAAAAEQAAD//8EBMAAAABQAAAAAAAAAAAD//wAAAQAAAP//AAABAA=="/>
              </a:ext>
            </a:extLst>
          </p:cNvSpPr>
          <p:nvPr>
            <p:ph type="obj" idx="1"/>
          </p:nvPr>
        </p:nvSpPr>
        <p:spPr>
          <a:xfrm>
            <a:off x="430530" y="1578610"/>
            <a:ext cx="8251825" cy="4520565"/>
          </a:xfrm>
          <a:noFill/>
          <a:ln>
            <a:noFill/>
          </a:ln>
          <a:effectLst/>
        </p:spPr>
        <p:txBody>
          <a:bodyPr vert="horz" wrap="square" lIns="91440" tIns="45720" rIns="91440" bIns="45720" numCol="1" spcCol="215900" anchor="t">
            <a:prstTxWarp prst="textNoShape">
              <a:avLst/>
            </a:prstTxWarp>
          </a:bodyPr>
          <a:lstStyle/>
          <a:p>
            <a:pPr>
              <a:defRPr cap="none">
                <a:latin typeface="Bahnschrift" pitchFamily="2" charset="0"/>
                <a:ea typeface="Bahnschrift" pitchFamily="2" charset="0"/>
                <a:cs typeface="Bahnschrift" pitchFamily="2" charset="0"/>
              </a:defRPr>
            </a:pPr>
            <a:r>
              <a:t>Terminology (definitions, harmonization)</a:t>
            </a:r>
            <a:br/>
            <a:br/>
            <a:r>
              <a:rPr sz="2800" cap="none"/>
              <a:t>“The analysis [...] showed that there is no agreed and consolidated definition of the notion of ‘urban air mobility’ (UAM).” </a:t>
            </a:r>
            <a:br/>
            <a:br/>
            <a:endParaRPr sz="2800" cap="none"/>
          </a:p>
        </p:txBody>
      </p:sp>
      <p:sp>
        <p:nvSpPr>
          <p:cNvPr id="4" name="FußzeilenBereich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BAHAAAfikAABAAAAAmAAAACAAAAP//////////MAAAABQAAAAAAAAAAAD//wAAAQAAAP//AAABAA=="/>
              </a:ext>
            </a:extLst>
          </p:cNvSpPr>
          <p:nvPr/>
        </p:nvSpPr>
        <p:spPr>
          <a:xfrm>
            <a:off x="0" y="6242685"/>
            <a:ext cx="4592320" cy="50228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 Michael Tegethoff for WALA XIV, 31 May 2024, Bahrain</a:t>
            </a:r>
          </a:p>
        </p:txBody>
      </p:sp>
      <p:sp>
        <p:nvSpPr>
          <p:cNvPr id="5" name="FußzeilenBereich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EEEF-5828-A1B5-187D90FB574D}" type="slidenum">
              <a:t>7</a:t>
            </a:fld>
          </a:p>
        </p:txBody>
      </p:sp>
    </p:spTree>
  </p:cSld>
  <p:clrMapOvr>
    <a:masterClrMapping/>
  </p:clrMapOvr>
  <p:timing>
    <p:tnLst>
      <p:par>
        <p:cTn id="1" dur="indefinite" restart="never" nodeType="tmRoot"/>
      </p:par>
    </p:tnLst>
  </p:timing>
</p:sld>
</file>

<file path=ppt/slides/slide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EU COM’s plan</a:t>
            </a:r>
            <a:r>
              <a:rPr sz="2400" cap="none"/>
              <a:t> - 2/3</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BAAAAAmAAAACAAAAAAQAAD//8EBMAAAABQAAAAAAAAAAAD//wAAAQAAAP//AAABAA=="/>
              </a:ext>
            </a:extLst>
          </p:cNvSpPr>
          <p:nvPr>
            <p:ph type="obj" idx="1"/>
          </p:nvPr>
        </p:nvSpPr>
        <p:spPr>
          <a:noFill/>
          <a:ln>
            <a:noFill/>
          </a:ln>
          <a:effectLst/>
        </p:spPr>
        <p:txBody>
          <a:bodyPr vert="horz" wrap="square" lIns="91440" tIns="45720" rIns="91440" bIns="45720" numCol="1" spcCol="215900" anchor="t">
            <a:prstTxWarp prst="textNoShape">
              <a:avLst/>
            </a:prstTxWarp>
          </a:bodyPr>
          <a:lstStyle/>
          <a:p>
            <a:pPr>
              <a:defRPr cap="none">
                <a:latin typeface="Bahnschrift" pitchFamily="2" charset="0"/>
                <a:ea typeface="Bahnschrift" pitchFamily="2" charset="0"/>
                <a:cs typeface="Bahnschrift" pitchFamily="2" charset="0"/>
              </a:defRPr>
            </a:pPr>
            <a:r>
              <a:rPr sz="2800" cap="none"/>
              <a:t>Definitions introduced by EASA “for the purpose of standardising the communication”</a:t>
            </a:r>
            <a:br/>
            <a:br/>
            <a:r>
              <a:rPr sz="2800" b="1" cap="none"/>
              <a:t>Innovative aerial services (IAS):</a:t>
            </a:r>
            <a:r>
              <a:rPr sz="2400" cap="none"/>
              <a:t> </a:t>
            </a:r>
            <a:br/>
            <a:br/>
            <a:r>
              <a:rPr sz="2000" cap="none"/>
              <a:t>“the set of operations and/or services that are of benefit to the citizens and to the aviation market, and that are enabled by new airborne technologies; the operations and/or services include both the transportation of passengers and/or cargo and aerial operations (e.g. surveillance, inspections, mapping, telecommunications networking, etc.);”</a:t>
            </a:r>
            <a:endParaRPr sz="2800" cap="none"/>
          </a:p>
        </p:txBody>
      </p:sp>
      <p:sp>
        <p:nvSpPr>
          <p:cNvPr id="4" name="FußzeilenBereich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BAHAAAfikAABAAAAAmAAAACAAAAP//////////MAAAABQAAAAAAAAAAAD//wAAAQAAAP//AAABAA=="/>
              </a:ext>
            </a:extLst>
          </p:cNvSpPr>
          <p:nvPr/>
        </p:nvSpPr>
        <p:spPr>
          <a:xfrm>
            <a:off x="0" y="6242685"/>
            <a:ext cx="4592320" cy="50228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 Michael Tegethoff for WALA XIV, 31 May 2024, Bahrain</a:t>
            </a:r>
          </a:p>
        </p:txBody>
      </p:sp>
      <p:sp>
        <p:nvSpPr>
          <p:cNvPr id="5" name="FußzeilenBereich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80EE-E4B4-A009-76E10C475623}" type="slidenum">
              <a:t>8</a:t>
            </a:fld>
          </a:p>
        </p:txBody>
      </p:sp>
    </p:spTree>
  </p:cSld>
  <p:clrMapOvr>
    <a:masterClrMapping/>
  </p:clrMapOvr>
  <p:timing>
    <p:tnLst>
      <p:par>
        <p:cTn id="1" dur="indefinite" restart="never" nodeType="tmRoot"/>
      </p:par>
    </p:tnLst>
  </p:timing>
</p:sld>
</file>

<file path=ppt/slides/slide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smNativeData" val="SMDATA_16_rgVZZh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MQBAABpNQAA1AgAABAAAAAmAAAACAAAAAAQAAD//8EBMAAAABQAAAAAAAAAAAD//wAAAQAAAP//AAABAA=="/>
              </a:ext>
            </a:extLst>
          </p:cNvSpPr>
          <p:nvPr>
            <p:ph type="title"/>
          </p:nvPr>
        </p:nvSpPr>
        <p:spPr>
          <a:noFill/>
          <a:ln>
            <a:noFill/>
          </a:ln>
          <a:effectLst/>
        </p:spPr>
        <p:txBody>
          <a:bodyPr vert="horz" wrap="square" lIns="91440" tIns="45720" rIns="91440" bIns="45720" numCol="1" spcCol="215900" anchor="ctr">
            <a:prstTxWarp prst="textNoShape">
              <a:avLst/>
            </a:prstTxWarp>
          </a:bodyPr>
          <a:lstStyle/>
          <a:p>
            <a:pPr marL="0" marR="0" indent="0" algn="ctr" defTabSz="449580">
              <a:lnSpc>
                <a:spcPct val="100000"/>
              </a:lnSpc>
              <a:spcBef>
                <a:spcPts val="0"/>
              </a:spcBef>
              <a:spcAft>
                <a:spcPts val="0"/>
              </a:spcAft>
              <a:buNone/>
              <a:tabLst/>
              <a:defRPr cap="none">
                <a:latin typeface="Bahnschrift" pitchFamily="2" charset="0"/>
                <a:ea typeface="Bahnschrift" pitchFamily="2" charset="0"/>
                <a:cs typeface="Bahnschrift" pitchFamily="2" charset="0"/>
              </a:defRPr>
            </a:pPr>
            <a:r>
              <a:t>EU COM’s plan </a:t>
            </a:r>
            <a:r>
              <a:rPr sz="2400" cap="none"/>
              <a:t>- 3/3</a:t>
            </a:r>
            <a:endParaRPr sz="2400" cap="none"/>
          </a:p>
        </p:txBody>
      </p:sp>
      <p:sp>
        <p:nvSpPr>
          <p:cNvPr id="3" name="Objekt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LYJAABpNQAAhSUAABAAAAAmAAAACAAAAAAQAAD//8EBMAAAABQAAAAAAAAAAAD//wAAAQAAAP//AAABAA=="/>
              </a:ext>
            </a:extLst>
          </p:cNvSpPr>
          <p:nvPr>
            <p:ph type="obj" idx="1"/>
          </p:nvPr>
        </p:nvSpPr>
        <p:spPr>
          <a:noFill/>
          <a:ln>
            <a:noFill/>
          </a:ln>
          <a:effectLst/>
        </p:spPr>
        <p:txBody>
          <a:bodyPr vert="horz" wrap="square" lIns="91440" tIns="45720" rIns="91440" bIns="45720" numCol="1" spcCol="215900" anchor="t">
            <a:prstTxWarp prst="textNoShape">
              <a:avLst/>
            </a:prstTxWarp>
          </a:bodyPr>
          <a:lstStyle/>
          <a:p>
            <a:pPr>
              <a:defRPr sz="2800" cap="none">
                <a:latin typeface="Bahnschrift" pitchFamily="2" charset="0"/>
                <a:ea typeface="Bahnschrift" pitchFamily="2" charset="0"/>
                <a:cs typeface="Bahnschrift" pitchFamily="2" charset="0"/>
              </a:defRPr>
            </a:pPr>
            <a:r>
              <a:rPr b="1" cap="none"/>
              <a:t>Innovative air mobility (IAM)</a:t>
            </a:r>
            <a:r>
              <a:t>: </a:t>
            </a:r>
            <a:br/>
            <a:br/>
            <a:r>
              <a:rPr sz="2400" cap="none"/>
              <a:t>“the safe, secure and sustainable air mobility of passengers and cargo enabled by new-generation technologies integrated into a multimodal transportation system;”  </a:t>
            </a:r>
            <a:br/>
            <a:br/>
            <a:r>
              <a:rPr b="1" cap="none"/>
              <a:t>Urban air mobility (UAM):</a:t>
            </a:r>
            <a:br/>
            <a:br/>
            <a:r>
              <a:rPr sz="2400" cap="none"/>
              <a:t>“the subset of IAM operations conducted into, within or out of urban environments.”</a:t>
            </a:r>
            <a:endParaRPr sz="2400" cap="none"/>
          </a:p>
        </p:txBody>
      </p:sp>
      <p:sp>
        <p:nvSpPr>
          <p:cNvPr id="4" name="FußzeilenBereich1"/>
          <p:cNvSpPr>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GcmAABAHAAAfikAABAAAAAmAAAACAAAAP//////////MAAAABQAAAAAAAAAAAD//wAAAQAAAP//AAABAA=="/>
              </a:ext>
            </a:extLst>
          </p:cNvSpPr>
          <p:nvPr/>
        </p:nvSpPr>
        <p:spPr>
          <a:xfrm>
            <a:off x="0" y="6242685"/>
            <a:ext cx="4592320" cy="502285"/>
          </a:xfrm>
          <a:prstGeom prst="rect">
            <a:avLst/>
          </a:prstGeom>
          <a:noFill/>
          <a:ln>
            <a:noFill/>
          </a:ln>
          <a:effectLst/>
        </p:spPr>
        <p:txBody>
          <a:bodyPr vert="horz" wrap="square" lIns="91440" tIns="45720" rIns="91440" bIns="45720" numCol="1" spcCol="215900" anchor="t"/>
          <a:lstStyle/>
          <a:p>
            <a:pPr marL="0" marR="0" indent="0" algn="l" defTabSz="449580">
              <a:lnSpc>
                <a:spcPct val="100000"/>
              </a:lnSpc>
              <a:spcBef>
                <a:spcPts val="0"/>
              </a:spcBef>
              <a:spcAft>
                <a:spcPts val="0"/>
              </a:spcAft>
              <a:buNone/>
              <a:tabLst/>
              <a:defRPr sz="1000" cap="none">
                <a:latin typeface="Bahnschrift" pitchFamily="2" charset="0"/>
                <a:ea typeface="Bahnschrift" pitchFamily="2" charset="0"/>
                <a:cs typeface="Bahnschrift" pitchFamily="2" charset="0"/>
              </a:defRPr>
            </a:pPr>
            <a:r>
              <a:t>         © Michael Tegethoff for WALA XIV, 31 May 2024, Bahrain</a:t>
            </a:r>
          </a:p>
        </p:txBody>
      </p:sp>
      <p:sp>
        <p:nvSpPr>
          <p:cNvPr id="5" name="FußzeilenBereich2"/>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xQAAGcmAADBIwAAfikAABAAAAAmAAAACAAAAAAQAAD//8EBMAAAABQAAAAAAAAAAAD//wAAAQAAAP//AAABAA=="/>
              </a:ext>
            </a:extLst>
          </p:cNvSpPr>
          <p:nvPr>
            <p:ph type="ftr" sz="quarter" idx="11"/>
          </p:nvPr>
        </p:nvSpPr>
        <p:spPr>
          <a:noFill/>
          <a:ln>
            <a:noFill/>
          </a:ln>
          <a:effectLst/>
        </p:spPr>
        <p:txBody>
          <a:bodyPr vert="horz" wrap="square" lIns="91440" tIns="45720" rIns="91440" bIns="45720" numCol="1" spcCol="215900" anchor="t">
            <a:prstTxWarp prst="textNoShape">
              <a:avLst/>
            </a:prstTxWarp>
          </a:bodyPr>
          <a:lstStyle/>
          <a:p>
            <a:pPr marL="0" marR="0" indent="0" algn="ctr" defTabSz="449580">
              <a:lnSpc>
                <a:spcPct val="100000"/>
              </a:lnSpc>
              <a:spcBef>
                <a:spcPts val="0"/>
              </a:spcBef>
              <a:spcAft>
                <a:spcPts val="0"/>
              </a:spcAft>
              <a:buNone/>
              <a:tabLst/>
              <a:defRPr sz="1400" cap="none"/>
            </a:pPr>
          </a:p>
        </p:txBody>
      </p:sp>
      <p:sp>
        <p:nvSpPr>
          <p:cNvPr id="6" name="FoliennummerBereich1"/>
          <p:cNvSpPr>
            <a:spLocks noGrp="1" noChangeArrowheads="1"/>
            <a:extLst>
              <a:ext uri="smNativeData">
                <pr:smNativeData xmlns:pr="smNativeData" xmlns="smNativeData" val="SMDATA_16_rgVZZh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GcmAABpNQAAfikAABAAAAAmAAAACAAAAAAQAAD//8EBMAAAABQAAAAAAAAAAAD//wAAAQAAAP//AAABAA=="/>
              </a:ext>
            </a:extLst>
          </p:cNvSpPr>
          <p:nvPr>
            <p:ph type="sldNum" sz="quarter" idx="12"/>
          </p:nvPr>
        </p:nvSpPr>
        <p:spPr>
          <a:noFill/>
          <a:ln>
            <a:noFill/>
          </a:ln>
          <a:effectLst/>
        </p:spPr>
        <p:txBody>
          <a:bodyPr vert="horz" wrap="square" lIns="91440" tIns="45720" rIns="91440" bIns="45720" numCol="1" spcCol="215900" anchor="t">
            <a:prstTxWarp prst="textNoShape">
              <a:avLst/>
            </a:prstTxWarp>
          </a:bodyPr>
          <a:lstStyle/>
          <a:p>
            <a:pPr marL="0" marR="0" indent="0" algn="r" defTabSz="449580">
              <a:lnSpc>
                <a:spcPct val="100000"/>
              </a:lnSpc>
              <a:spcBef>
                <a:spcPts val="0"/>
              </a:spcBef>
              <a:spcAft>
                <a:spcPts val="0"/>
              </a:spcAft>
              <a:buNone/>
              <a:tabLst/>
              <a:defRPr sz="1400" cap="none"/>
            </a:pPr>
            <a:fld id="{C095632D-D094-5AEE-DAB7-26BB56F92C73}" type="slidenum">
              <a:t>9</a:t>
            </a:fld>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Arial"/>
        <a:ea typeface="SimSun"/>
        <a:cs typeface="Times New Roman"/>
      </a:majorFont>
      <a:minorFont>
        <a:latin typeface="Arial"/>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FFFFFF"/>
        </a:dk1>
        <a:lt1>
          <a:srgbClr val="000000"/>
        </a:lt1>
        <a:dk2>
          <a:srgbClr val="808080"/>
        </a:dk2>
        <a:lt2>
          <a:srgbClr val="00000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3">
        <a:dk1>
          <a:srgbClr val="FFFFFF"/>
        </a:dk1>
        <a:lt1>
          <a:srgbClr val="000000"/>
        </a:lt1>
        <a:dk2>
          <a:srgbClr val="969696"/>
        </a:dk2>
        <a:lt2>
          <a:srgbClr val="000000"/>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4">
        <a:dk1>
          <a:srgbClr val="FFFFFF"/>
        </a:dk1>
        <a:lt1>
          <a:srgbClr val="000000"/>
        </a:lt1>
        <a:dk2>
          <a:srgbClr val="808080"/>
        </a:dk2>
        <a:lt2>
          <a:srgbClr val="00000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5">
        <a:dk1>
          <a:srgbClr val="DEF6F1"/>
        </a:dk1>
        <a:lt1>
          <a:srgbClr val="000000"/>
        </a:lt1>
        <a:dk2>
          <a:srgbClr val="969696"/>
        </a:dk2>
        <a:lt2>
          <a:srgbClr val="000000"/>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6">
        <a:dk1>
          <a:srgbClr val="FFFFD9"/>
        </a:dk1>
        <a:lt1>
          <a:srgbClr val="000000"/>
        </a:lt1>
        <a:dk2>
          <a:srgbClr val="777777"/>
        </a:dk2>
        <a:lt2>
          <a:srgbClr val="000000"/>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7">
        <a:dk1>
          <a:srgbClr val="008080"/>
        </a:dk1>
        <a:lt1>
          <a:srgbClr val="FFFFFF"/>
        </a:lt1>
        <a:dk2>
          <a:srgbClr val="005A58"/>
        </a:dk2>
        <a:lt2>
          <a:srgbClr val="FFFF99"/>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8">
        <a:dk1>
          <a:srgbClr val="800000"/>
        </a:dk1>
        <a:lt1>
          <a:srgbClr val="FFFFFF"/>
        </a:lt1>
        <a:dk2>
          <a:srgbClr val="5C1F00"/>
        </a:dk2>
        <a:lt2>
          <a:srgbClr val="DFD293"/>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9">
        <a:dk1>
          <a:srgbClr val="000099"/>
        </a:dk1>
        <a:lt1>
          <a:srgbClr val="FFFFFF"/>
        </a:lt1>
        <a:dk2>
          <a:srgbClr val="003366"/>
        </a:dk2>
        <a:lt2>
          <a:srgbClr val="CCFFFF"/>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10">
        <a:dk1>
          <a:srgbClr val="000000"/>
        </a:dk1>
        <a:lt1>
          <a:srgbClr val="FFFFFF"/>
        </a:lt1>
        <a:dk2>
          <a:srgbClr val="336699"/>
        </a:dk2>
        <a:lt2>
          <a:srgbClr val="E3EBF1"/>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1">
        <a:dk1>
          <a:srgbClr val="686B5D"/>
        </a:dk1>
        <a:lt1>
          <a:srgbClr val="FFFFFF"/>
        </a:lt1>
        <a:dk2>
          <a:srgbClr val="777777"/>
        </a:dk2>
        <a:lt2>
          <a:srgbClr val="D1D1CB"/>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2">
        <a:dk1>
          <a:srgbClr val="666699"/>
        </a:dk1>
        <a:lt1>
          <a:srgbClr val="FFFFFF"/>
        </a:lt1>
        <a:dk2>
          <a:srgbClr val="3E3E5C"/>
        </a:dk2>
        <a:lt2>
          <a:srgbClr val="FFFFFF"/>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3">
        <a:dk1>
          <a:srgbClr val="523E26"/>
        </a:dk1>
        <a:lt1>
          <a:srgbClr val="FFFFFF"/>
        </a:lt1>
        <a:dk2>
          <a:srgbClr val="2D2015"/>
        </a:dk2>
        <a:lt2>
          <a:srgbClr val="DFC08D"/>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6">
        <a:dk1>
          <a:srgbClr val="FFFFFF"/>
        </a:dk1>
        <a:lt1>
          <a:srgbClr val="000000"/>
        </a:lt1>
        <a:dk2>
          <a:srgbClr val="808080"/>
        </a:dk2>
        <a:lt2>
          <a:srgbClr val="00000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7">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8">
        <a:dk1>
          <a:srgbClr val="FFFFFF"/>
        </a:dk1>
        <a:lt1>
          <a:srgbClr val="000000"/>
        </a:lt1>
        <a:dk2>
          <a:srgbClr val="808080"/>
        </a:dk2>
        <a:lt2>
          <a:srgbClr val="00000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9">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0">
        <a:dk1>
          <a:srgbClr val="FFFFFF"/>
        </a:dk1>
        <a:lt1>
          <a:srgbClr val="000000"/>
        </a:lt1>
        <a:dk2>
          <a:srgbClr val="808080"/>
        </a:dk2>
        <a:lt2>
          <a:srgbClr val="00000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Arial"/>
        <a:ea typeface="SimSun"/>
        <a:cs typeface="Times New Roman"/>
      </a:majorFont>
      <a:minorFont>
        <a:latin typeface="Arial"/>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Presentation">
  <a:themeElements>
    <a:clrScheme name="Presentation">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Arial"/>
        <a:ea typeface="SimSun"/>
        <a:cs typeface="Times New Roman"/>
      </a:majorFont>
      <a:minorFont>
        <a:latin typeface="Arial"/>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WALA XIII Presentation</dc:title>
  <dc:subject>UAM - The Regulatory Regime in Germany</dc:subject>
  <dc:creator>Michael Tegethoff</dc:creator>
  <cp:keywords/>
  <dc:description/>
  <cp:lastModifiedBy>pr</cp:lastModifiedBy>
  <cp:revision>0</cp:revision>
  <dcterms:created xsi:type="dcterms:W3CDTF">2023-06-24T19:24:40Z</dcterms:created>
  <dcterms:modified xsi:type="dcterms:W3CDTF">2024-05-30T22:03:10Z</dcterms:modified>
</cp:coreProperties>
</file>